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57" r:id="rId3"/>
    <p:sldId id="390" r:id="rId4"/>
    <p:sldId id="401" r:id="rId5"/>
    <p:sldId id="429" r:id="rId6"/>
    <p:sldId id="446" r:id="rId7"/>
    <p:sldId id="447" r:id="rId8"/>
    <p:sldId id="451" r:id="rId9"/>
    <p:sldId id="448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62" r:id="rId21"/>
    <p:sldId id="389" r:id="rId22"/>
    <p:sldId id="430" r:id="rId23"/>
    <p:sldId id="402" r:id="rId24"/>
    <p:sldId id="464" r:id="rId25"/>
    <p:sldId id="463" r:id="rId26"/>
    <p:sldId id="417" r:id="rId27"/>
    <p:sldId id="465" r:id="rId28"/>
    <p:sldId id="431" r:id="rId29"/>
    <p:sldId id="418" r:id="rId30"/>
    <p:sldId id="442" r:id="rId31"/>
    <p:sldId id="466" r:id="rId32"/>
    <p:sldId id="409" r:id="rId33"/>
    <p:sldId id="467" r:id="rId34"/>
    <p:sldId id="468" r:id="rId35"/>
    <p:sldId id="410" r:id="rId36"/>
    <p:sldId id="469" r:id="rId37"/>
    <p:sldId id="411" r:id="rId38"/>
    <p:sldId id="432" r:id="rId39"/>
    <p:sldId id="412" r:id="rId40"/>
    <p:sldId id="433" r:id="rId41"/>
    <p:sldId id="413" r:id="rId42"/>
    <p:sldId id="434" r:id="rId43"/>
    <p:sldId id="414" r:id="rId44"/>
    <p:sldId id="435" r:id="rId45"/>
    <p:sldId id="415" r:id="rId46"/>
    <p:sldId id="416" r:id="rId47"/>
    <p:sldId id="439" r:id="rId48"/>
    <p:sldId id="441" r:id="rId49"/>
    <p:sldId id="443" r:id="rId50"/>
    <p:sldId id="470" r:id="rId51"/>
    <p:sldId id="440" r:id="rId52"/>
    <p:sldId id="471" r:id="rId53"/>
    <p:sldId id="419" r:id="rId54"/>
    <p:sldId id="420" r:id="rId55"/>
    <p:sldId id="421" r:id="rId56"/>
    <p:sldId id="422" r:id="rId57"/>
    <p:sldId id="436" r:id="rId58"/>
    <p:sldId id="438" r:id="rId59"/>
    <p:sldId id="444" r:id="rId60"/>
    <p:sldId id="472" r:id="rId61"/>
    <p:sldId id="473" r:id="rId62"/>
    <p:sldId id="474" r:id="rId63"/>
    <p:sldId id="445" r:id="rId64"/>
    <p:sldId id="437" r:id="rId65"/>
    <p:sldId id="42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82" autoAdjust="0"/>
    <p:restoredTop sz="76067" autoAdjust="0"/>
  </p:normalViewPr>
  <p:slideViewPr>
    <p:cSldViewPr snapToGrid="0" snapToObjects="1">
      <p:cViewPr varScale="1">
        <p:scale>
          <a:sx n="71" d="100"/>
          <a:sy n="71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Elementary Game Theory 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30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/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−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+)(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𝑟𝑒𝑝𝑎𝑖𝑟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1290923" y="256390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290924" y="3110428"/>
            <a:ext cx="878536" cy="169705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BFABB-6A6F-1F43-AE86-8C35FE8DF6EF}"/>
              </a:ext>
            </a:extLst>
          </p:cNvPr>
          <p:cNvSpPr/>
          <p:nvPr/>
        </p:nvSpPr>
        <p:spPr>
          <a:xfrm>
            <a:off x="2554950" y="1003734"/>
            <a:ext cx="878536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045C2-27D1-6542-B2A7-1411E16EC0BD}"/>
              </a:ext>
            </a:extLst>
          </p:cNvPr>
          <p:cNvSpPr/>
          <p:nvPr/>
        </p:nvSpPr>
        <p:spPr>
          <a:xfrm>
            <a:off x="1019374" y="4840931"/>
            <a:ext cx="379123" cy="42976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607EDD-97E6-D347-9FA5-15197E119586}"/>
              </a:ext>
            </a:extLst>
          </p:cNvPr>
          <p:cNvSpPr/>
          <p:nvPr/>
        </p:nvSpPr>
        <p:spPr>
          <a:xfrm>
            <a:off x="1460313" y="4843343"/>
            <a:ext cx="822960" cy="429768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47CE2B-471E-FB44-961F-CF4F4736DE44}"/>
              </a:ext>
            </a:extLst>
          </p:cNvPr>
          <p:cNvSpPr/>
          <p:nvPr/>
        </p:nvSpPr>
        <p:spPr>
          <a:xfrm>
            <a:off x="1353682" y="4158986"/>
            <a:ext cx="457189" cy="65746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D22A4-F906-5F47-B158-2617EE2ED96B}"/>
              </a:ext>
            </a:extLst>
          </p:cNvPr>
          <p:cNvSpPr/>
          <p:nvPr/>
        </p:nvSpPr>
        <p:spPr>
          <a:xfrm>
            <a:off x="4933357" y="4840931"/>
            <a:ext cx="2112902" cy="333572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6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-1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/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−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+)(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𝑟𝑒𝑝𝑎𝑖𝑟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1290923" y="256390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290924" y="3110428"/>
            <a:ext cx="878536" cy="169705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BFABB-6A6F-1F43-AE86-8C35FE8DF6EF}"/>
              </a:ext>
            </a:extLst>
          </p:cNvPr>
          <p:cNvSpPr/>
          <p:nvPr/>
        </p:nvSpPr>
        <p:spPr>
          <a:xfrm>
            <a:off x="2554950" y="1003734"/>
            <a:ext cx="878536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045C2-27D1-6542-B2A7-1411E16EC0BD}"/>
              </a:ext>
            </a:extLst>
          </p:cNvPr>
          <p:cNvSpPr/>
          <p:nvPr/>
        </p:nvSpPr>
        <p:spPr>
          <a:xfrm>
            <a:off x="1019374" y="4840931"/>
            <a:ext cx="379123" cy="42976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607EDD-97E6-D347-9FA5-15197E119586}"/>
              </a:ext>
            </a:extLst>
          </p:cNvPr>
          <p:cNvSpPr/>
          <p:nvPr/>
        </p:nvSpPr>
        <p:spPr>
          <a:xfrm>
            <a:off x="1460313" y="4843343"/>
            <a:ext cx="822960" cy="429768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F2F27A3-84FE-E740-8A84-368C54D66638}"/>
              </a:ext>
            </a:extLst>
          </p:cNvPr>
          <p:cNvSpPr/>
          <p:nvPr/>
        </p:nvSpPr>
        <p:spPr>
          <a:xfrm>
            <a:off x="9169233" y="3876376"/>
            <a:ext cx="2757368" cy="1882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Didn’t have P(C|T) </a:t>
            </a:r>
            <a:r>
              <a:rPr lang="en-US" dirty="0">
                <a:sym typeface="Wingdings" pitchFamily="2" charset="2"/>
              </a:rPr>
              <a:t> needed to compute via Bayes Rule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47CE2B-471E-FB44-961F-CF4F4736DE44}"/>
              </a:ext>
            </a:extLst>
          </p:cNvPr>
          <p:cNvSpPr/>
          <p:nvPr/>
        </p:nvSpPr>
        <p:spPr>
          <a:xfrm>
            <a:off x="1712267" y="4158986"/>
            <a:ext cx="457189" cy="65746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D22A4-F906-5F47-B158-2617EE2ED96B}"/>
              </a:ext>
            </a:extLst>
          </p:cNvPr>
          <p:cNvSpPr/>
          <p:nvPr/>
        </p:nvSpPr>
        <p:spPr>
          <a:xfrm>
            <a:off x="4897499" y="5109866"/>
            <a:ext cx="3383280" cy="333572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83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-1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/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−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+)(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𝑟𝑒𝑝𝑎𝑖𝑟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1290923" y="256390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290924" y="3110428"/>
            <a:ext cx="878536" cy="169705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BFABB-6A6F-1F43-AE86-8C35FE8DF6EF}"/>
              </a:ext>
            </a:extLst>
          </p:cNvPr>
          <p:cNvSpPr/>
          <p:nvPr/>
        </p:nvSpPr>
        <p:spPr>
          <a:xfrm>
            <a:off x="2554950" y="1003734"/>
            <a:ext cx="878536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045C2-27D1-6542-B2A7-1411E16EC0BD}"/>
              </a:ext>
            </a:extLst>
          </p:cNvPr>
          <p:cNvSpPr/>
          <p:nvPr/>
        </p:nvSpPr>
        <p:spPr>
          <a:xfrm>
            <a:off x="1019374" y="4840931"/>
            <a:ext cx="379123" cy="42976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607EDD-97E6-D347-9FA5-15197E119586}"/>
              </a:ext>
            </a:extLst>
          </p:cNvPr>
          <p:cNvSpPr/>
          <p:nvPr/>
        </p:nvSpPr>
        <p:spPr>
          <a:xfrm>
            <a:off x="1460313" y="4843343"/>
            <a:ext cx="822960" cy="429768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F2F27A3-84FE-E740-8A84-368C54D66638}"/>
              </a:ext>
            </a:extLst>
          </p:cNvPr>
          <p:cNvSpPr/>
          <p:nvPr/>
        </p:nvSpPr>
        <p:spPr>
          <a:xfrm>
            <a:off x="9169233" y="3876376"/>
            <a:ext cx="2757368" cy="1882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P(C|T) </a:t>
            </a:r>
            <a:r>
              <a:rPr lang="en-US" dirty="0">
                <a:sym typeface="Wingdings" pitchFamily="2" charset="2"/>
              </a:rPr>
              <a:t>required P(T)  compute via law of total probability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47CE2B-471E-FB44-961F-CF4F4736DE44}"/>
              </a:ext>
            </a:extLst>
          </p:cNvPr>
          <p:cNvSpPr/>
          <p:nvPr/>
        </p:nvSpPr>
        <p:spPr>
          <a:xfrm>
            <a:off x="1712267" y="4158986"/>
            <a:ext cx="457189" cy="65746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D22A4-F906-5F47-B158-2617EE2ED96B}"/>
              </a:ext>
            </a:extLst>
          </p:cNvPr>
          <p:cNvSpPr/>
          <p:nvPr/>
        </p:nvSpPr>
        <p:spPr>
          <a:xfrm>
            <a:off x="4897499" y="5109866"/>
            <a:ext cx="3383280" cy="333572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06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-14478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/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−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+)(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𝑟𝑒𝑝𝑎𝑖𝑟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1290923" y="256390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2169463" y="3110428"/>
            <a:ext cx="878536" cy="169705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F2F27A3-84FE-E740-8A84-368C54D66638}"/>
              </a:ext>
            </a:extLst>
          </p:cNvPr>
          <p:cNvSpPr/>
          <p:nvPr/>
        </p:nvSpPr>
        <p:spPr>
          <a:xfrm>
            <a:off x="9169233" y="3876376"/>
            <a:ext cx="2757368" cy="1882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gives us no information about 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independent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44D7DF-CA84-DB41-97D5-3277322E04B9}"/>
                  </a:ext>
                </a:extLst>
              </p:cNvPr>
              <p:cNvSpPr txBox="1"/>
              <p:nvPr/>
            </p:nvSpPr>
            <p:spPr>
              <a:xfrm>
                <a:off x="581152" y="5763032"/>
                <a:ext cx="10893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=+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44D7DF-CA84-DB41-97D5-3277322E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" y="5763032"/>
                <a:ext cx="108936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073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-14478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/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b="0" dirty="0"/>
                  <a:t>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−  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+)(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𝑟𝑒𝑝𝑎𝑖𝑟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926" y="4825415"/>
                <a:ext cx="9337462" cy="646331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1290923" y="256390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2169463" y="3110428"/>
            <a:ext cx="878536" cy="169705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F2F27A3-84FE-E740-8A84-368C54D66638}"/>
              </a:ext>
            </a:extLst>
          </p:cNvPr>
          <p:cNvSpPr/>
          <p:nvPr/>
        </p:nvSpPr>
        <p:spPr>
          <a:xfrm>
            <a:off x="9169233" y="3876376"/>
            <a:ext cx="2757368" cy="1882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Deterministically choose the car with higher expected utility given T</a:t>
            </a:r>
            <a:r>
              <a:rPr lang="en-US" baseline="-25000" dirty="0"/>
              <a:t>1</a:t>
            </a:r>
            <a:r>
              <a:rPr lang="en-US" dirty="0"/>
              <a:t> = 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44D7DF-CA84-DB41-97D5-3277322E04B9}"/>
                  </a:ext>
                </a:extLst>
              </p:cNvPr>
              <p:cNvSpPr txBox="1"/>
              <p:nvPr/>
            </p:nvSpPr>
            <p:spPr>
              <a:xfrm>
                <a:off x="581152" y="5763032"/>
                <a:ext cx="10893672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𝑟𝑒𝑝𝑎𝑖𝑟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44D7DF-CA84-DB41-97D5-3277322E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" y="5763032"/>
                <a:ext cx="10893672" cy="681982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E8BD4745-828D-2149-B2A8-75683FD0287B}"/>
              </a:ext>
            </a:extLst>
          </p:cNvPr>
          <p:cNvSpPr/>
          <p:nvPr/>
        </p:nvSpPr>
        <p:spPr>
          <a:xfrm>
            <a:off x="652868" y="4748191"/>
            <a:ext cx="1703295" cy="543998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9514A0-7224-E241-AFB6-6B6D96EC5A26}"/>
              </a:ext>
            </a:extLst>
          </p:cNvPr>
          <p:cNvSpPr/>
          <p:nvPr/>
        </p:nvSpPr>
        <p:spPr>
          <a:xfrm>
            <a:off x="572190" y="5725344"/>
            <a:ext cx="1703295" cy="543998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5DF3F9-1BEE-3A40-B471-995E84DFF30C}"/>
              </a:ext>
            </a:extLst>
          </p:cNvPr>
          <p:cNvCxnSpPr>
            <a:cxnSpLocks/>
          </p:cNvCxnSpPr>
          <p:nvPr/>
        </p:nvCxnSpPr>
        <p:spPr>
          <a:xfrm>
            <a:off x="1470212" y="5292189"/>
            <a:ext cx="0" cy="46677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6379873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6379873"/>
                <a:ext cx="3340594" cy="304186"/>
              </a:xfrm>
              <a:prstGeom prst="rect">
                <a:avLst/>
              </a:prstGeom>
              <a:blipFill>
                <a:blip r:embed="rId5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022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2933340" y="1428959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blipFill>
                <a:blip r:embed="rId3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/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blipFill>
                <a:blip r:embed="rId4"/>
                <a:stretch>
                  <a:fillRect l="-1181" r="-236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10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3094704" y="13022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151245" y="968188"/>
            <a:ext cx="3456614" cy="376813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blipFill>
                <a:blip r:embed="rId3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/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blipFill>
                <a:blip r:embed="rId4"/>
                <a:stretch>
                  <a:fillRect l="-1181" r="-236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/>
              <p:nvPr/>
            </p:nvSpPr>
            <p:spPr>
              <a:xfrm>
                <a:off x="1290918" y="5271247"/>
                <a:ext cx="5616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18" y="5271247"/>
                <a:ext cx="5616281" cy="276999"/>
              </a:xfrm>
              <a:prstGeom prst="rect">
                <a:avLst/>
              </a:prstGeom>
              <a:blipFill>
                <a:blip r:embed="rId5"/>
                <a:stretch>
                  <a:fillRect l="-451" t="-9091" r="-1129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C46DDC2-AB0F-A445-AE8F-56AF795B69D3}"/>
              </a:ext>
            </a:extLst>
          </p:cNvPr>
          <p:cNvSpPr/>
          <p:nvPr/>
        </p:nvSpPr>
        <p:spPr>
          <a:xfrm>
            <a:off x="3390540" y="5081013"/>
            <a:ext cx="1217320" cy="6574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9F656-4BA5-6B44-9F12-F6934764314E}"/>
              </a:ext>
            </a:extLst>
          </p:cNvPr>
          <p:cNvSpPr txBox="1"/>
          <p:nvPr/>
        </p:nvSpPr>
        <p:spPr>
          <a:xfrm>
            <a:off x="3658541" y="6024023"/>
            <a:ext cx="6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????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8255-3A30-9641-8B63-5FC2D28243A2}"/>
              </a:ext>
            </a:extLst>
          </p:cNvPr>
          <p:cNvSpPr/>
          <p:nvPr/>
        </p:nvSpPr>
        <p:spPr>
          <a:xfrm>
            <a:off x="8599446" y="3864837"/>
            <a:ext cx="3456613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89296-4081-B34F-BD08-226B06EDE65F}"/>
              </a:ext>
            </a:extLst>
          </p:cNvPr>
          <p:cNvSpPr/>
          <p:nvPr/>
        </p:nvSpPr>
        <p:spPr>
          <a:xfrm>
            <a:off x="1290918" y="2531700"/>
            <a:ext cx="1004047" cy="220462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0265B-77E7-594A-8AB5-95D5F553E737}"/>
              </a:ext>
            </a:extLst>
          </p:cNvPr>
          <p:cNvCxnSpPr/>
          <p:nvPr/>
        </p:nvCxnSpPr>
        <p:spPr>
          <a:xfrm flipH="1">
            <a:off x="1775012" y="1201271"/>
            <a:ext cx="1039906" cy="1330429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EE0FD4-F8C2-8F4E-8DB6-A0D0385225A4}"/>
              </a:ext>
            </a:extLst>
          </p:cNvPr>
          <p:cNvSpPr txBox="1"/>
          <p:nvPr/>
        </p:nvSpPr>
        <p:spPr>
          <a:xfrm>
            <a:off x="7407536" y="5549464"/>
            <a:ext cx="507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deterministically choose C</a:t>
            </a:r>
            <a:r>
              <a:rPr lang="en-US" baseline="-25000" dirty="0"/>
              <a:t>1</a:t>
            </a:r>
            <a:r>
              <a:rPr lang="en-US" dirty="0"/>
              <a:t> when T</a:t>
            </a:r>
            <a:r>
              <a:rPr lang="en-US" baseline="-25000" dirty="0"/>
              <a:t>1</a:t>
            </a:r>
            <a:r>
              <a:rPr lang="en-US" dirty="0"/>
              <a:t> = +, …</a:t>
            </a:r>
          </a:p>
        </p:txBody>
      </p:sp>
    </p:spTree>
    <p:extLst>
      <p:ext uri="{BB962C8B-B14F-4D97-AF65-F5344CB8AC3E}">
        <p14:creationId xmlns:p14="http://schemas.microsoft.com/office/powerpoint/2010/main" val="1375907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/>
      <p:bldP spid="11" grpId="0" animBg="1"/>
      <p:bldP spid="14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3094704" y="13022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151245" y="968188"/>
            <a:ext cx="3456614" cy="376813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blipFill>
                <a:blip r:embed="rId3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/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blipFill>
                <a:blip r:embed="rId4"/>
                <a:stretch>
                  <a:fillRect l="-1181" r="-236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/>
              <p:nvPr/>
            </p:nvSpPr>
            <p:spPr>
              <a:xfrm>
                <a:off x="1290918" y="5271247"/>
                <a:ext cx="6111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+)+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18" y="5271247"/>
                <a:ext cx="6111608" cy="276999"/>
              </a:xfrm>
              <a:prstGeom prst="rect">
                <a:avLst/>
              </a:prstGeom>
              <a:blipFill>
                <a:blip r:embed="rId5"/>
                <a:stretch>
                  <a:fillRect l="-415" t="-9091" r="-103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6ED8255-3A30-9641-8B63-5FC2D28243A2}"/>
              </a:ext>
            </a:extLst>
          </p:cNvPr>
          <p:cNvSpPr/>
          <p:nvPr/>
        </p:nvSpPr>
        <p:spPr>
          <a:xfrm>
            <a:off x="8599446" y="3864837"/>
            <a:ext cx="3456613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89296-4081-B34F-BD08-226B06EDE65F}"/>
              </a:ext>
            </a:extLst>
          </p:cNvPr>
          <p:cNvSpPr/>
          <p:nvPr/>
        </p:nvSpPr>
        <p:spPr>
          <a:xfrm>
            <a:off x="1290918" y="2531700"/>
            <a:ext cx="1004047" cy="220462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8A6CF-4D4F-4543-A48A-7D94D1901E93}"/>
              </a:ext>
            </a:extLst>
          </p:cNvPr>
          <p:cNvSpPr txBox="1"/>
          <p:nvPr/>
        </p:nvSpPr>
        <p:spPr>
          <a:xfrm>
            <a:off x="7407536" y="5549464"/>
            <a:ext cx="507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deterministically choose C</a:t>
            </a:r>
            <a:r>
              <a:rPr lang="en-US" baseline="-25000" dirty="0"/>
              <a:t>1</a:t>
            </a:r>
            <a:r>
              <a:rPr lang="en-US" dirty="0"/>
              <a:t> when T</a:t>
            </a:r>
            <a:r>
              <a:rPr lang="en-US" baseline="-25000" dirty="0"/>
              <a:t>1</a:t>
            </a:r>
            <a:r>
              <a:rPr lang="en-US" dirty="0"/>
              <a:t> = +, 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0265B-77E7-594A-8AB5-95D5F553E737}"/>
              </a:ext>
            </a:extLst>
          </p:cNvPr>
          <p:cNvCxnSpPr/>
          <p:nvPr/>
        </p:nvCxnSpPr>
        <p:spPr>
          <a:xfrm flipH="1">
            <a:off x="1775012" y="1201271"/>
            <a:ext cx="1039906" cy="1330429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578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3094704" y="13022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151245" y="968188"/>
            <a:ext cx="3456614" cy="376813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blipFill>
                <a:blip r:embed="rId3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/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blipFill>
                <a:blip r:embed="rId4"/>
                <a:stretch>
                  <a:fillRect l="-1181" r="-236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/>
              <p:nvPr/>
            </p:nvSpPr>
            <p:spPr>
              <a:xfrm>
                <a:off x="1290918" y="5271247"/>
                <a:ext cx="6111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+)+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18" y="5271247"/>
                <a:ext cx="6111608" cy="276999"/>
              </a:xfrm>
              <a:prstGeom prst="rect">
                <a:avLst/>
              </a:prstGeom>
              <a:blipFill>
                <a:blip r:embed="rId5"/>
                <a:stretch>
                  <a:fillRect l="-415" t="-9091" r="-103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6ED8255-3A30-9641-8B63-5FC2D28243A2}"/>
              </a:ext>
            </a:extLst>
          </p:cNvPr>
          <p:cNvSpPr/>
          <p:nvPr/>
        </p:nvSpPr>
        <p:spPr>
          <a:xfrm>
            <a:off x="8599446" y="4313070"/>
            <a:ext cx="3456613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89296-4081-B34F-BD08-226B06EDE65F}"/>
              </a:ext>
            </a:extLst>
          </p:cNvPr>
          <p:cNvSpPr/>
          <p:nvPr/>
        </p:nvSpPr>
        <p:spPr>
          <a:xfrm>
            <a:off x="1290918" y="2531700"/>
            <a:ext cx="1004047" cy="220462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0265B-77E7-594A-8AB5-95D5F553E737}"/>
              </a:ext>
            </a:extLst>
          </p:cNvPr>
          <p:cNvCxnSpPr/>
          <p:nvPr/>
        </p:nvCxnSpPr>
        <p:spPr>
          <a:xfrm flipH="1">
            <a:off x="1775012" y="1201271"/>
            <a:ext cx="1039906" cy="1330429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230AEE-FCE8-6846-8060-4C5F873E4545}"/>
              </a:ext>
            </a:extLst>
          </p:cNvPr>
          <p:cNvSpPr txBox="1"/>
          <p:nvPr/>
        </p:nvSpPr>
        <p:spPr>
          <a:xfrm>
            <a:off x="7407536" y="5549464"/>
            <a:ext cx="507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deterministically choose C</a:t>
            </a:r>
            <a:r>
              <a:rPr lang="en-US" baseline="-25000" dirty="0"/>
              <a:t>2</a:t>
            </a:r>
            <a:r>
              <a:rPr lang="en-US" dirty="0"/>
              <a:t> when T</a:t>
            </a:r>
            <a:r>
              <a:rPr lang="en-US" baseline="-25000" dirty="0"/>
              <a:t>1</a:t>
            </a:r>
            <a:r>
              <a:rPr lang="en-US" dirty="0"/>
              <a:t> = -, …</a:t>
            </a:r>
          </a:p>
        </p:txBody>
      </p:sp>
    </p:spTree>
    <p:extLst>
      <p:ext uri="{BB962C8B-B14F-4D97-AF65-F5344CB8AC3E}">
        <p14:creationId xmlns:p14="http://schemas.microsoft.com/office/powerpoint/2010/main" val="3914587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3094704" y="13022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151245" y="968188"/>
            <a:ext cx="3456614" cy="376813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blipFill>
                <a:blip r:embed="rId3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/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blipFill>
                <a:blip r:embed="rId4"/>
                <a:stretch>
                  <a:fillRect l="-1181" r="-236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/>
              <p:nvPr/>
            </p:nvSpPr>
            <p:spPr>
              <a:xfrm>
                <a:off x="1290918" y="5271247"/>
                <a:ext cx="61116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+)+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18" y="5271247"/>
                <a:ext cx="6111608" cy="276999"/>
              </a:xfrm>
              <a:prstGeom prst="rect">
                <a:avLst/>
              </a:prstGeom>
              <a:blipFill>
                <a:blip r:embed="rId5"/>
                <a:stretch>
                  <a:fillRect l="-415" t="-9091" r="-103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6ED8255-3A30-9641-8B63-5FC2D28243A2}"/>
              </a:ext>
            </a:extLst>
          </p:cNvPr>
          <p:cNvSpPr/>
          <p:nvPr/>
        </p:nvSpPr>
        <p:spPr>
          <a:xfrm>
            <a:off x="8599446" y="4313070"/>
            <a:ext cx="3456613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89296-4081-B34F-BD08-226B06EDE65F}"/>
              </a:ext>
            </a:extLst>
          </p:cNvPr>
          <p:cNvSpPr/>
          <p:nvPr/>
        </p:nvSpPr>
        <p:spPr>
          <a:xfrm>
            <a:off x="3639667" y="2531700"/>
            <a:ext cx="1004047" cy="220462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0265B-77E7-594A-8AB5-95D5F553E737}"/>
              </a:ext>
            </a:extLst>
          </p:cNvPr>
          <p:cNvCxnSpPr>
            <a:cxnSpLocks/>
          </p:cNvCxnSpPr>
          <p:nvPr/>
        </p:nvCxnSpPr>
        <p:spPr>
          <a:xfrm>
            <a:off x="3245224" y="1309754"/>
            <a:ext cx="968188" cy="122194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230AEE-FCE8-6846-8060-4C5F873E4545}"/>
              </a:ext>
            </a:extLst>
          </p:cNvPr>
          <p:cNvSpPr txBox="1"/>
          <p:nvPr/>
        </p:nvSpPr>
        <p:spPr>
          <a:xfrm>
            <a:off x="7407536" y="5549464"/>
            <a:ext cx="507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deterministically choose C</a:t>
            </a:r>
            <a:r>
              <a:rPr lang="en-US" baseline="-25000" dirty="0"/>
              <a:t>2</a:t>
            </a:r>
            <a:r>
              <a:rPr lang="en-US" dirty="0"/>
              <a:t> when T</a:t>
            </a:r>
            <a:r>
              <a:rPr lang="en-US" baseline="-25000" dirty="0"/>
              <a:t>1</a:t>
            </a:r>
            <a:r>
              <a:rPr lang="en-US" dirty="0"/>
              <a:t> = -, …</a:t>
            </a:r>
          </a:p>
        </p:txBody>
      </p:sp>
    </p:spTree>
    <p:extLst>
      <p:ext uri="{BB962C8B-B14F-4D97-AF65-F5344CB8AC3E}">
        <p14:creationId xmlns:p14="http://schemas.microsoft.com/office/powerpoint/2010/main" val="29084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Review decision theory</a:t>
            </a:r>
          </a:p>
          <a:p>
            <a:r>
              <a:rPr lang="en-US" sz="2400" dirty="0"/>
              <a:t>Elementary game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Optimum vs. optimal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Vocabulary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EB1B20-7A48-1849-962C-51A191E88241}"/>
              </a:ext>
            </a:extLst>
          </p:cNvPr>
          <p:cNvSpPr/>
          <p:nvPr/>
        </p:nvSpPr>
        <p:spPr>
          <a:xfrm>
            <a:off x="3094704" y="130224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37A66-A081-0048-A22B-E95370E83091}"/>
              </a:ext>
            </a:extLst>
          </p:cNvPr>
          <p:cNvSpPr/>
          <p:nvPr/>
        </p:nvSpPr>
        <p:spPr>
          <a:xfrm>
            <a:off x="1151245" y="968188"/>
            <a:ext cx="3456614" cy="376813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/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D5CEC-6EC5-924F-9D77-9D7A1C6C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48" y="4066982"/>
                <a:ext cx="3340594" cy="304186"/>
              </a:xfrm>
              <a:prstGeom prst="rect">
                <a:avLst/>
              </a:prstGeom>
              <a:blipFill>
                <a:blip r:embed="rId3"/>
                <a:stretch>
                  <a:fillRect t="-8000" r="-7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/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∈{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𝐸𝑈</m:t>
                          </m:r>
                          <m:d>
                            <m:dPr>
                              <m:begChr m:val="[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FFED73-39E0-EA4A-9571-F96F7AE3E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06" y="4505849"/>
                <a:ext cx="3209148" cy="304186"/>
              </a:xfrm>
              <a:prstGeom prst="rect">
                <a:avLst/>
              </a:prstGeom>
              <a:blipFill>
                <a:blip r:embed="rId4"/>
                <a:stretch>
                  <a:fillRect l="-1181" r="-236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/>
              <p:nvPr/>
            </p:nvSpPr>
            <p:spPr>
              <a:xfrm>
                <a:off x="1290918" y="5271247"/>
                <a:ext cx="661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+)+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8FA467-13B8-B043-A09F-09CE4DBDA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918" y="5271247"/>
                <a:ext cx="6617068" cy="276999"/>
              </a:xfrm>
              <a:prstGeom prst="rect">
                <a:avLst/>
              </a:prstGeom>
              <a:blipFill>
                <a:blip r:embed="rId5"/>
                <a:stretch>
                  <a:fillRect t="-9091" r="-38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6ED8255-3A30-9641-8B63-5FC2D28243A2}"/>
              </a:ext>
            </a:extLst>
          </p:cNvPr>
          <p:cNvSpPr/>
          <p:nvPr/>
        </p:nvSpPr>
        <p:spPr>
          <a:xfrm>
            <a:off x="8599446" y="4313070"/>
            <a:ext cx="3456613" cy="657465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D89296-4081-B34F-BD08-226B06EDE65F}"/>
              </a:ext>
            </a:extLst>
          </p:cNvPr>
          <p:cNvSpPr/>
          <p:nvPr/>
        </p:nvSpPr>
        <p:spPr>
          <a:xfrm>
            <a:off x="3639667" y="2531700"/>
            <a:ext cx="1004047" cy="2204627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E0265B-77E7-594A-8AB5-95D5F553E737}"/>
              </a:ext>
            </a:extLst>
          </p:cNvPr>
          <p:cNvCxnSpPr>
            <a:cxnSpLocks/>
          </p:cNvCxnSpPr>
          <p:nvPr/>
        </p:nvCxnSpPr>
        <p:spPr>
          <a:xfrm>
            <a:off x="3245224" y="1309754"/>
            <a:ext cx="968188" cy="122194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230AEE-FCE8-6846-8060-4C5F873E4545}"/>
              </a:ext>
            </a:extLst>
          </p:cNvPr>
          <p:cNvSpPr txBox="1"/>
          <p:nvPr/>
        </p:nvSpPr>
        <p:spPr>
          <a:xfrm>
            <a:off x="7407536" y="5549464"/>
            <a:ext cx="507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deterministically choose C</a:t>
            </a:r>
            <a:r>
              <a:rPr lang="en-US" baseline="-25000" dirty="0"/>
              <a:t>2</a:t>
            </a:r>
            <a:r>
              <a:rPr lang="en-US" dirty="0"/>
              <a:t> when T</a:t>
            </a:r>
            <a:r>
              <a:rPr lang="en-US" baseline="-25000" dirty="0"/>
              <a:t>1</a:t>
            </a:r>
            <a:r>
              <a:rPr lang="en-US" dirty="0"/>
              <a:t> = -, …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C4AB39F1-615E-B54C-8543-FF63726BDBFF}"/>
              </a:ext>
            </a:extLst>
          </p:cNvPr>
          <p:cNvSpPr/>
          <p:nvPr/>
        </p:nvSpPr>
        <p:spPr>
          <a:xfrm>
            <a:off x="3513752" y="1673143"/>
            <a:ext cx="5200353" cy="324368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Perform the same analysis on T2, then we can decide which test!</a:t>
            </a:r>
          </a:p>
        </p:txBody>
      </p:sp>
    </p:spTree>
    <p:extLst>
      <p:ext uri="{BB962C8B-B14F-4D97-AF65-F5344CB8AC3E}">
        <p14:creationId xmlns:p14="http://schemas.microsoft.com/office/powerpoint/2010/main" val="575775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3F7D-CDE0-3E42-88FC-AC476F14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single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ABC4-D300-F748-9E20-B5BF5390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agents (“players”)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Take the perspective of a single player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Make one decision, under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revisit game theory and search (e.g., minimax) after introducing reasoning over time</a:t>
            </a:r>
          </a:p>
        </p:txBody>
      </p:sp>
    </p:spTree>
    <p:extLst>
      <p:ext uri="{BB962C8B-B14F-4D97-AF65-F5344CB8AC3E}">
        <p14:creationId xmlns:p14="http://schemas.microsoft.com/office/powerpoint/2010/main" val="1693873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411B-A458-3849-9AF9-0B9A1195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uncertainty comes from another agent’s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6C2BE-5B9A-D04F-8F3B-B8ACDEBE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Car example:  taking an action in one branch closes off possibilities in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Randomness comes from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Epistemic uncertainty about effects of past actions (e.g., accuracy of test results)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Epistemic uncertainty about future state (e.g., quality of car)</a:t>
            </a:r>
          </a:p>
          <a:p>
            <a:r>
              <a:rPr lang="en-US" dirty="0">
                <a:sym typeface="Wingdings" pitchFamily="2" charset="2"/>
              </a:rPr>
              <a:t>Consider the case when randomness comes from another agent’s actions…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1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(agent P) and an accomplice (agent Q) have been arrested for a crime…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29FF82-9CCC-BD42-9859-A1CCCA26F416}"/>
              </a:ext>
            </a:extLst>
          </p:cNvPr>
          <p:cNvSpPr/>
          <p:nvPr/>
        </p:nvSpPr>
        <p:spPr>
          <a:xfrm>
            <a:off x="5289176" y="2671482"/>
            <a:ext cx="466165" cy="4840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F499-F12D-C24E-AB9F-64C69F287FFA}"/>
              </a:ext>
            </a:extLst>
          </p:cNvPr>
          <p:cNvSpPr/>
          <p:nvPr/>
        </p:nvSpPr>
        <p:spPr>
          <a:xfrm>
            <a:off x="4554070" y="3835391"/>
            <a:ext cx="394447" cy="3944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A9CF0B-677B-C04D-98BE-B09A8447510D}"/>
              </a:ext>
            </a:extLst>
          </p:cNvPr>
          <p:cNvSpPr/>
          <p:nvPr/>
        </p:nvSpPr>
        <p:spPr>
          <a:xfrm>
            <a:off x="6096000" y="3835391"/>
            <a:ext cx="394447" cy="3944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2DB7CE-F913-6C4C-88FA-C6F2AEA442B5}"/>
              </a:ext>
            </a:extLst>
          </p:cNvPr>
          <p:cNvCxnSpPr>
            <a:cxnSpLocks/>
            <a:stCxn id="4" idx="2"/>
            <a:endCxn id="10" idx="7"/>
          </p:cNvCxnSpPr>
          <p:nvPr/>
        </p:nvCxnSpPr>
        <p:spPr>
          <a:xfrm flipH="1">
            <a:off x="4890752" y="3155576"/>
            <a:ext cx="631507" cy="737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08A3F6-A5DA-D341-922E-99D854F7B394}"/>
              </a:ext>
            </a:extLst>
          </p:cNvPr>
          <p:cNvCxnSpPr>
            <a:cxnSpLocks/>
            <a:stCxn id="4" idx="2"/>
            <a:endCxn id="13" idx="1"/>
          </p:cNvCxnSpPr>
          <p:nvPr/>
        </p:nvCxnSpPr>
        <p:spPr>
          <a:xfrm>
            <a:off x="5522259" y="3155576"/>
            <a:ext cx="631506" cy="737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72F1E0-77CE-C94A-B7D0-2F687256B53D}"/>
              </a:ext>
            </a:extLst>
          </p:cNvPr>
          <p:cNvSpPr txBox="1"/>
          <p:nvPr/>
        </p:nvSpPr>
        <p:spPr>
          <a:xfrm>
            <a:off x="3173506" y="3155576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(P) talk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E1338-1A1C-5844-B76B-3ECA051D3045}"/>
              </a:ext>
            </a:extLst>
          </p:cNvPr>
          <p:cNvSpPr txBox="1"/>
          <p:nvPr/>
        </p:nvSpPr>
        <p:spPr>
          <a:xfrm>
            <a:off x="6331216" y="3155034"/>
            <a:ext cx="182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(P) stay silent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2A1BAD-6768-3546-8747-5B03BAFF8D8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284167" y="4204448"/>
            <a:ext cx="440241" cy="7726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C93AAF-53B0-A940-AC3D-38BBDDB96535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724408" y="4204448"/>
            <a:ext cx="396929" cy="7799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F9047C-F5AA-384A-9F1C-1A9DC59E95B9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5978496" y="4213416"/>
            <a:ext cx="332670" cy="7547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C18165-1252-D34C-9900-ED3240A040DA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311166" y="4213416"/>
            <a:ext cx="504500" cy="7620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F93E7F33-6C6D-9B45-82FB-083D0E1941F9}"/>
              </a:ext>
            </a:extLst>
          </p:cNvPr>
          <p:cNvSpPr/>
          <p:nvPr/>
        </p:nvSpPr>
        <p:spPr>
          <a:xfrm>
            <a:off x="4053582" y="4977138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9B4EF2A-3C76-504E-A261-19C06ADEB8F6}"/>
              </a:ext>
            </a:extLst>
          </p:cNvPr>
          <p:cNvSpPr/>
          <p:nvPr/>
        </p:nvSpPr>
        <p:spPr>
          <a:xfrm>
            <a:off x="4890752" y="4984379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9795C8DA-88EC-B747-AEFA-E853C80D0BF9}"/>
              </a:ext>
            </a:extLst>
          </p:cNvPr>
          <p:cNvSpPr/>
          <p:nvPr/>
        </p:nvSpPr>
        <p:spPr>
          <a:xfrm>
            <a:off x="5747911" y="4968176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566F5D9-375E-BA47-BD0F-BD9CD83DB040}"/>
              </a:ext>
            </a:extLst>
          </p:cNvPr>
          <p:cNvSpPr/>
          <p:nvPr/>
        </p:nvSpPr>
        <p:spPr>
          <a:xfrm>
            <a:off x="6585081" y="4975417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26F2A8-4B45-A943-8C64-AAC3E9064782}"/>
              </a:ext>
            </a:extLst>
          </p:cNvPr>
          <p:cNvSpPr txBox="1"/>
          <p:nvPr/>
        </p:nvSpPr>
        <p:spPr>
          <a:xfrm>
            <a:off x="2568393" y="4147997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talks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C0630-15CB-AC48-BE2E-073CD18962A8}"/>
              </a:ext>
            </a:extLst>
          </p:cNvPr>
          <p:cNvSpPr txBox="1"/>
          <p:nvPr/>
        </p:nvSpPr>
        <p:spPr>
          <a:xfrm>
            <a:off x="6947648" y="4213416"/>
            <a:ext cx="17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stays silent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3114802B-18DE-524A-9680-D7158ED49C5F}"/>
              </a:ext>
            </a:extLst>
          </p:cNvPr>
          <p:cNvSpPr/>
          <p:nvPr/>
        </p:nvSpPr>
        <p:spPr>
          <a:xfrm>
            <a:off x="9144000" y="3524366"/>
            <a:ext cx="2725271" cy="27424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Q also knows all this and must make the same choices…</a:t>
            </a:r>
          </a:p>
        </p:txBody>
      </p:sp>
    </p:spTree>
    <p:extLst>
      <p:ext uri="{BB962C8B-B14F-4D97-AF65-F5344CB8AC3E}">
        <p14:creationId xmlns:p14="http://schemas.microsoft.com/office/powerpoint/2010/main" val="14201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23" grpId="0"/>
      <p:bldP spid="24" grpId="0"/>
      <p:bldP spid="29" grpId="0" animBg="1"/>
      <p:bldP spid="30" grpId="0" animBg="1"/>
      <p:bldP spid="32" grpId="0" animBg="1"/>
      <p:bldP spid="33" grpId="0" animBg="1"/>
      <p:bldP spid="38" grpId="0"/>
      <p:bldP spid="39" grpId="0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(agent P) and an accomplice (agent Q) have been arrested for a crime…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29FF82-9CCC-BD42-9859-A1CCCA26F416}"/>
              </a:ext>
            </a:extLst>
          </p:cNvPr>
          <p:cNvSpPr/>
          <p:nvPr/>
        </p:nvSpPr>
        <p:spPr>
          <a:xfrm>
            <a:off x="2725294" y="2671482"/>
            <a:ext cx="466165" cy="4840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F499-F12D-C24E-AB9F-64C69F287FFA}"/>
              </a:ext>
            </a:extLst>
          </p:cNvPr>
          <p:cNvSpPr/>
          <p:nvPr/>
        </p:nvSpPr>
        <p:spPr>
          <a:xfrm>
            <a:off x="1990188" y="3835391"/>
            <a:ext cx="394447" cy="3944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A9CF0B-677B-C04D-98BE-B09A8447510D}"/>
              </a:ext>
            </a:extLst>
          </p:cNvPr>
          <p:cNvSpPr/>
          <p:nvPr/>
        </p:nvSpPr>
        <p:spPr>
          <a:xfrm>
            <a:off x="3532118" y="3835391"/>
            <a:ext cx="394447" cy="3944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2DB7CE-F913-6C4C-88FA-C6F2AEA442B5}"/>
              </a:ext>
            </a:extLst>
          </p:cNvPr>
          <p:cNvCxnSpPr>
            <a:cxnSpLocks/>
            <a:stCxn id="4" idx="2"/>
            <a:endCxn id="10" idx="7"/>
          </p:cNvCxnSpPr>
          <p:nvPr/>
        </p:nvCxnSpPr>
        <p:spPr>
          <a:xfrm flipH="1">
            <a:off x="2326870" y="3155576"/>
            <a:ext cx="631507" cy="737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08A3F6-A5DA-D341-922E-99D854F7B394}"/>
              </a:ext>
            </a:extLst>
          </p:cNvPr>
          <p:cNvCxnSpPr>
            <a:cxnSpLocks/>
            <a:stCxn id="4" idx="2"/>
            <a:endCxn id="13" idx="1"/>
          </p:cNvCxnSpPr>
          <p:nvPr/>
        </p:nvCxnSpPr>
        <p:spPr>
          <a:xfrm>
            <a:off x="2958377" y="3155576"/>
            <a:ext cx="631506" cy="737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72F1E0-77CE-C94A-B7D0-2F687256B53D}"/>
              </a:ext>
            </a:extLst>
          </p:cNvPr>
          <p:cNvSpPr txBox="1"/>
          <p:nvPr/>
        </p:nvSpPr>
        <p:spPr>
          <a:xfrm>
            <a:off x="609624" y="3155576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(P) talk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E1338-1A1C-5844-B76B-3ECA051D3045}"/>
              </a:ext>
            </a:extLst>
          </p:cNvPr>
          <p:cNvSpPr txBox="1"/>
          <p:nvPr/>
        </p:nvSpPr>
        <p:spPr>
          <a:xfrm>
            <a:off x="3767334" y="3155034"/>
            <a:ext cx="182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(P) stay silent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2A1BAD-6768-3546-8747-5B03BAFF8D8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720285" y="4204448"/>
            <a:ext cx="440241" cy="7726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C93AAF-53B0-A940-AC3D-38BBDDB96535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2160526" y="4204448"/>
            <a:ext cx="396929" cy="7799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F9047C-F5AA-384A-9F1C-1A9DC59E95B9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414614" y="4213416"/>
            <a:ext cx="332670" cy="7547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C18165-1252-D34C-9900-ED3240A040DA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3747284" y="4213416"/>
            <a:ext cx="504500" cy="7620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F93E7F33-6C6D-9B45-82FB-083D0E1941F9}"/>
              </a:ext>
            </a:extLst>
          </p:cNvPr>
          <p:cNvSpPr/>
          <p:nvPr/>
        </p:nvSpPr>
        <p:spPr>
          <a:xfrm>
            <a:off x="1489700" y="4977138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9B4EF2A-3C76-504E-A261-19C06ADEB8F6}"/>
              </a:ext>
            </a:extLst>
          </p:cNvPr>
          <p:cNvSpPr/>
          <p:nvPr/>
        </p:nvSpPr>
        <p:spPr>
          <a:xfrm>
            <a:off x="2326870" y="4984379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9795C8DA-88EC-B747-AEFA-E853C80D0BF9}"/>
              </a:ext>
            </a:extLst>
          </p:cNvPr>
          <p:cNvSpPr/>
          <p:nvPr/>
        </p:nvSpPr>
        <p:spPr>
          <a:xfrm>
            <a:off x="3184029" y="4968176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566F5D9-375E-BA47-BD0F-BD9CD83DB040}"/>
              </a:ext>
            </a:extLst>
          </p:cNvPr>
          <p:cNvSpPr/>
          <p:nvPr/>
        </p:nvSpPr>
        <p:spPr>
          <a:xfrm>
            <a:off x="4021199" y="4975417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26F2A8-4B45-A943-8C64-AAC3E9064782}"/>
              </a:ext>
            </a:extLst>
          </p:cNvPr>
          <p:cNvSpPr txBox="1"/>
          <p:nvPr/>
        </p:nvSpPr>
        <p:spPr>
          <a:xfrm>
            <a:off x="4511" y="4147997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talks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C0630-15CB-AC48-BE2E-073CD18962A8}"/>
              </a:ext>
            </a:extLst>
          </p:cNvPr>
          <p:cNvSpPr txBox="1"/>
          <p:nvPr/>
        </p:nvSpPr>
        <p:spPr>
          <a:xfrm>
            <a:off x="4383766" y="4213416"/>
            <a:ext cx="17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stays silent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01DCC8-4744-CA4F-A956-8564F38D040D}"/>
              </a:ext>
            </a:extLst>
          </p:cNvPr>
          <p:cNvSpPr/>
          <p:nvPr/>
        </p:nvSpPr>
        <p:spPr>
          <a:xfrm>
            <a:off x="8722647" y="2698379"/>
            <a:ext cx="466165" cy="4840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2B40B-BB13-5A4C-A342-EE316FB336CA}"/>
              </a:ext>
            </a:extLst>
          </p:cNvPr>
          <p:cNvSpPr/>
          <p:nvPr/>
        </p:nvSpPr>
        <p:spPr>
          <a:xfrm>
            <a:off x="7987541" y="3862288"/>
            <a:ext cx="394447" cy="3944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9471AC-2994-A741-B843-975BEE8C5826}"/>
              </a:ext>
            </a:extLst>
          </p:cNvPr>
          <p:cNvSpPr/>
          <p:nvPr/>
        </p:nvSpPr>
        <p:spPr>
          <a:xfrm>
            <a:off x="9529471" y="3862288"/>
            <a:ext cx="394447" cy="39444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01B956-578D-9941-95C4-B50E8B488498}"/>
              </a:ext>
            </a:extLst>
          </p:cNvPr>
          <p:cNvCxnSpPr>
            <a:cxnSpLocks/>
            <a:stCxn id="21" idx="2"/>
            <a:endCxn id="22" idx="7"/>
          </p:cNvCxnSpPr>
          <p:nvPr/>
        </p:nvCxnSpPr>
        <p:spPr>
          <a:xfrm flipH="1">
            <a:off x="8324223" y="3182473"/>
            <a:ext cx="631507" cy="737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1F4806-6547-3E47-B831-96E0329D5AE1}"/>
              </a:ext>
            </a:extLst>
          </p:cNvPr>
          <p:cNvCxnSpPr>
            <a:cxnSpLocks/>
            <a:stCxn id="21" idx="2"/>
            <a:endCxn id="31" idx="1"/>
          </p:cNvCxnSpPr>
          <p:nvPr/>
        </p:nvCxnSpPr>
        <p:spPr>
          <a:xfrm>
            <a:off x="8955730" y="3182473"/>
            <a:ext cx="631506" cy="73758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A5A420-45D7-0348-8AC9-E6B6B57DA2A5}"/>
              </a:ext>
            </a:extLst>
          </p:cNvPr>
          <p:cNvSpPr txBox="1"/>
          <p:nvPr/>
        </p:nvSpPr>
        <p:spPr>
          <a:xfrm>
            <a:off x="6606977" y="3182473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talk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4E2BC9-B49B-FA4D-B530-FD48DEFAE3A5}"/>
              </a:ext>
            </a:extLst>
          </p:cNvPr>
          <p:cNvSpPr txBox="1"/>
          <p:nvPr/>
        </p:nvSpPr>
        <p:spPr>
          <a:xfrm>
            <a:off x="9764687" y="3181931"/>
            <a:ext cx="182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stay silent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A96632-8C68-724C-A882-A6B1F5F84E06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7717638" y="4231345"/>
            <a:ext cx="440241" cy="77269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4AFC12-04DD-5C46-90BF-EE486DCAD863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157879" y="4231345"/>
            <a:ext cx="396929" cy="7799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0383A-9A78-F644-9DB5-CFCAE1F2AC51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9411967" y="4240313"/>
            <a:ext cx="332670" cy="7547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C92E83-D1F0-0C4E-BF6A-18056B21FE6D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744637" y="4240313"/>
            <a:ext cx="504500" cy="76200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iamond 43">
            <a:extLst>
              <a:ext uri="{FF2B5EF4-FFF2-40B4-BE49-F238E27FC236}">
                <a16:creationId xmlns:a16="http://schemas.microsoft.com/office/drawing/2014/main" id="{C4F05214-1D06-0E4F-B01D-CFEDED0C36EA}"/>
              </a:ext>
            </a:extLst>
          </p:cNvPr>
          <p:cNvSpPr/>
          <p:nvPr/>
        </p:nvSpPr>
        <p:spPr>
          <a:xfrm>
            <a:off x="7487053" y="5004035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66452FD1-E4E8-EA44-A070-A893E7FBE0EC}"/>
              </a:ext>
            </a:extLst>
          </p:cNvPr>
          <p:cNvSpPr/>
          <p:nvPr/>
        </p:nvSpPr>
        <p:spPr>
          <a:xfrm>
            <a:off x="8324223" y="5011276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B6E2A354-883C-5F4A-A45E-5A4E7DE0CA4D}"/>
              </a:ext>
            </a:extLst>
          </p:cNvPr>
          <p:cNvSpPr/>
          <p:nvPr/>
        </p:nvSpPr>
        <p:spPr>
          <a:xfrm>
            <a:off x="9181382" y="4995073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FF87E815-632F-5F41-87EE-352E43FACB1F}"/>
              </a:ext>
            </a:extLst>
          </p:cNvPr>
          <p:cNvSpPr/>
          <p:nvPr/>
        </p:nvSpPr>
        <p:spPr>
          <a:xfrm>
            <a:off x="10018552" y="5002314"/>
            <a:ext cx="461169" cy="5378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BFBFE9-37BB-934D-9DC2-644D8084EF43}"/>
              </a:ext>
            </a:extLst>
          </p:cNvPr>
          <p:cNvSpPr txBox="1"/>
          <p:nvPr/>
        </p:nvSpPr>
        <p:spPr>
          <a:xfrm>
            <a:off x="6001864" y="4174894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talk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4550C3-588D-A24D-BD1F-D8B853BE6EC5}"/>
              </a:ext>
            </a:extLst>
          </p:cNvPr>
          <p:cNvSpPr txBox="1"/>
          <p:nvPr/>
        </p:nvSpPr>
        <p:spPr>
          <a:xfrm>
            <a:off x="10381119" y="4240313"/>
            <a:ext cx="17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stay silent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079090-D760-6D48-B30B-F9E6210C4E66}"/>
              </a:ext>
            </a:extLst>
          </p:cNvPr>
          <p:cNvCxnSpPr>
            <a:cxnSpLocks/>
          </p:cNvCxnSpPr>
          <p:nvPr/>
        </p:nvCxnSpPr>
        <p:spPr>
          <a:xfrm>
            <a:off x="5163671" y="5540196"/>
            <a:ext cx="1443306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ADAB13-D232-B947-9857-24DD68E5E09E}"/>
              </a:ext>
            </a:extLst>
          </p:cNvPr>
          <p:cNvSpPr txBox="1"/>
          <p:nvPr/>
        </p:nvSpPr>
        <p:spPr>
          <a:xfrm>
            <a:off x="5593999" y="5773271"/>
            <a:ext cx="75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D2DF21-4D6C-3E4A-B23F-816C1F1454BC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</a:t>
            </a:r>
          </a:p>
        </p:txBody>
      </p:sp>
    </p:spTree>
    <p:extLst>
      <p:ext uri="{BB962C8B-B14F-4D97-AF65-F5344CB8AC3E}">
        <p14:creationId xmlns:p14="http://schemas.microsoft.com/office/powerpoint/2010/main" val="680643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1" grpId="0" animBg="1"/>
      <p:bldP spid="36" grpId="0"/>
      <p:bldP spid="37" grpId="0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9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P and Q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1AF8AA26-0353-8C49-8CA6-8554C628E603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 Collective cost?</a:t>
            </a:r>
          </a:p>
        </p:txBody>
      </p:sp>
    </p:spTree>
    <p:extLst>
      <p:ext uri="{BB962C8B-B14F-4D97-AF65-F5344CB8AC3E}">
        <p14:creationId xmlns:p14="http://schemas.microsoft.com/office/powerpoint/2010/main" val="353427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867482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-7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-7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-20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6BB16C-22C0-E643-97D1-38662ABAA163}"/>
              </a:ext>
            </a:extLst>
          </p:cNvPr>
          <p:cNvSpPr txBox="1">
            <a:spLocks/>
          </p:cNvSpPr>
          <p:nvPr/>
        </p:nvSpPr>
        <p:spPr>
          <a:xfrm>
            <a:off x="573024" y="19154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 and Q have been arrested for a crime and separated for interrogation. You have the choice of whether or not to confess and each action is associated with a cost. You don’t know how your accomplice will act. What do you do?</a:t>
            </a:r>
            <a:endParaRPr lang="en-US" sz="20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 Collective cost?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6619DEF-20A9-AD4C-AD5A-C5C2CB30F6C0}"/>
              </a:ext>
            </a:extLst>
          </p:cNvPr>
          <p:cNvSpPr/>
          <p:nvPr/>
        </p:nvSpPr>
        <p:spPr>
          <a:xfrm>
            <a:off x="8479893" y="3500008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Both choose silent if both are using the same utility function</a:t>
            </a:r>
          </a:p>
        </p:txBody>
      </p:sp>
    </p:spTree>
    <p:extLst>
      <p:ext uri="{BB962C8B-B14F-4D97-AF65-F5344CB8AC3E}">
        <p14:creationId xmlns:p14="http://schemas.microsoft.com/office/powerpoint/2010/main" val="241590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-7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-7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-20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6BB16C-22C0-E643-97D1-38662ABAA163}"/>
              </a:ext>
            </a:extLst>
          </p:cNvPr>
          <p:cNvSpPr txBox="1">
            <a:spLocks/>
          </p:cNvSpPr>
          <p:nvPr/>
        </p:nvSpPr>
        <p:spPr>
          <a:xfrm>
            <a:off x="573024" y="19154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 and Q have been arrested for a crime and separated for interrogation. You have the choice of whether or not to confess and each action is associated with a cost. You don’t know how your accomplice will act. What do you do?</a:t>
            </a:r>
            <a:endParaRPr lang="en-US" sz="2000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 Collective cost?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6619DEF-20A9-AD4C-AD5A-C5C2CB30F6C0}"/>
              </a:ext>
            </a:extLst>
          </p:cNvPr>
          <p:cNvSpPr/>
          <p:nvPr/>
        </p:nvSpPr>
        <p:spPr>
          <a:xfrm>
            <a:off x="8479893" y="3500008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if one uses a different utility function? </a:t>
            </a:r>
          </a:p>
        </p:txBody>
      </p:sp>
    </p:spTree>
    <p:extLst>
      <p:ext uri="{BB962C8B-B14F-4D97-AF65-F5344CB8AC3E}">
        <p14:creationId xmlns:p14="http://schemas.microsoft.com/office/powerpoint/2010/main" val="51572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0AC5E330-DB27-EE40-9736-994AF1A9ECA3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 </a:t>
            </a:r>
          </a:p>
          <a:p>
            <a:pPr algn="ctr"/>
            <a:r>
              <a:rPr lang="en-US" sz="2000" dirty="0"/>
              <a:t>Individual Cost?</a:t>
            </a:r>
          </a:p>
        </p:txBody>
      </p:sp>
    </p:spTree>
    <p:extLst>
      <p:ext uri="{BB962C8B-B14F-4D97-AF65-F5344CB8AC3E}">
        <p14:creationId xmlns:p14="http://schemas.microsoft.com/office/powerpoint/2010/main" val="109998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490442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</a:t>
            </a:r>
          </a:p>
          <a:p>
            <a:pPr algn="ctr"/>
            <a:r>
              <a:rPr lang="en-US" sz="2000" dirty="0"/>
              <a:t>Individual cost?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E1164D-25EE-9A4E-A6A9-0CAA47AE0282}"/>
              </a:ext>
            </a:extLst>
          </p:cNvPr>
          <p:cNvSpPr/>
          <p:nvPr/>
        </p:nvSpPr>
        <p:spPr>
          <a:xfrm>
            <a:off x="3370729" y="3447909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BB theory assignment out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through game theory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Temporal reasoning pushed to next unit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Exam next Friday (April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Next unit: temporal reasoning and program synthesis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98406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-5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-2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814B1-052D-D641-97BA-3B5BE55568CA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172EDB8-C2CC-9445-AB97-BE537FA65867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</a:t>
            </a:r>
          </a:p>
          <a:p>
            <a:pPr algn="ctr"/>
            <a:r>
              <a:rPr lang="en-US" sz="2000" dirty="0"/>
              <a:t>Individual cost?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50592-ECFC-E84E-863F-7A50829DDAA3}"/>
              </a:ext>
            </a:extLst>
          </p:cNvPr>
          <p:cNvSpPr/>
          <p:nvPr/>
        </p:nvSpPr>
        <p:spPr>
          <a:xfrm>
            <a:off x="3370729" y="3447909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37F238-0A7D-3242-A75F-0581BF7F3057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1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440BE-55C0-5B41-8F0F-C3A540BAE976}"/>
              </a:ext>
            </a:extLst>
          </p:cNvPr>
          <p:cNvSpPr txBox="1"/>
          <p:nvPr/>
        </p:nvSpPr>
        <p:spPr>
          <a:xfrm>
            <a:off x="4249990" y="6165510"/>
            <a:ext cx="432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Both parties know this matrix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0AC5E330-DB27-EE40-9736-994AF1A9ECA3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Utility function: </a:t>
            </a:r>
          </a:p>
          <a:p>
            <a:pPr algn="ctr"/>
            <a:r>
              <a:rPr lang="en-US" sz="2000" dirty="0"/>
              <a:t>Individual Cost?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D3DCC9-B095-9640-BF38-E150D7A5D220}"/>
              </a:ext>
            </a:extLst>
          </p:cNvPr>
          <p:cNvSpPr/>
          <p:nvPr/>
        </p:nvSpPr>
        <p:spPr>
          <a:xfrm>
            <a:off x="3370729" y="3447909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E65E4C-450D-6545-B36B-5AED73AA5451}"/>
              </a:ext>
            </a:extLst>
          </p:cNvPr>
          <p:cNvSpPr/>
          <p:nvPr/>
        </p:nvSpPr>
        <p:spPr>
          <a:xfrm>
            <a:off x="942011" y="439616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B16C65-A252-C241-A2D2-A0755526BB4A}"/>
              </a:ext>
            </a:extLst>
          </p:cNvPr>
          <p:cNvSpPr/>
          <p:nvPr/>
        </p:nvSpPr>
        <p:spPr>
          <a:xfrm>
            <a:off x="2000827" y="4121626"/>
            <a:ext cx="4238608" cy="9296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8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/>
          <p:nvPr/>
        </p:nvCxnSpPr>
        <p:spPr>
          <a:xfrm>
            <a:off x="5862918" y="471543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2EB25-684B-8646-85A3-A250C11DEDA1}"/>
              </a:ext>
            </a:extLst>
          </p:cNvPr>
          <p:cNvCxnSpPr/>
          <p:nvPr/>
        </p:nvCxnSpPr>
        <p:spPr>
          <a:xfrm>
            <a:off x="5862918" y="545950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F5EFE-C42A-A445-BA36-B1D3FAE2CBBB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>
            <a:off x="10225793" y="3637326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 rot="17637797">
            <a:off x="-340069" y="4940201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74F2037C-2DD8-8941-AD40-C592C1DCAEA0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reasoning, rather than global</a:t>
            </a:r>
          </a:p>
        </p:txBody>
      </p:sp>
    </p:spTree>
    <p:extLst>
      <p:ext uri="{BB962C8B-B14F-4D97-AF65-F5344CB8AC3E}">
        <p14:creationId xmlns:p14="http://schemas.microsoft.com/office/powerpoint/2010/main" val="302124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59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/>
          <p:nvPr/>
        </p:nvCxnSpPr>
        <p:spPr>
          <a:xfrm>
            <a:off x="5862918" y="471543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2EB25-684B-8646-85A3-A250C11DEDA1}"/>
              </a:ext>
            </a:extLst>
          </p:cNvPr>
          <p:cNvCxnSpPr/>
          <p:nvPr/>
        </p:nvCxnSpPr>
        <p:spPr>
          <a:xfrm>
            <a:off x="5862918" y="545950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F5EFE-C42A-A445-BA36-B1D3FAE2CBBB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>
            <a:off x="10225793" y="3637326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 rot="17637797">
            <a:off x="-340069" y="4940201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74F2037C-2DD8-8941-AD40-C592C1DCAEA0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reasoning, rather than global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8F158-0108-3447-87D2-94BAE0958766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>
              <a:alpha val="84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AA1EA3-E832-AE4C-A6FE-9C3C8FA15590}"/>
              </a:ext>
            </a:extLst>
          </p:cNvPr>
          <p:cNvSpPr/>
          <p:nvPr/>
        </p:nvSpPr>
        <p:spPr>
          <a:xfrm>
            <a:off x="5081077" y="2045076"/>
            <a:ext cx="1014924" cy="793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45FECF-6F8A-8845-9617-0E4E29CF75C0}"/>
              </a:ext>
            </a:extLst>
          </p:cNvPr>
          <p:cNvSpPr/>
          <p:nvPr/>
        </p:nvSpPr>
        <p:spPr>
          <a:xfrm>
            <a:off x="4430395" y="3208985"/>
            <a:ext cx="858781" cy="6465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ABF5B2-8F68-6348-97AC-DB9059CF14AA}"/>
              </a:ext>
            </a:extLst>
          </p:cNvPr>
          <p:cNvSpPr/>
          <p:nvPr/>
        </p:nvSpPr>
        <p:spPr>
          <a:xfrm>
            <a:off x="5972325" y="3208985"/>
            <a:ext cx="858781" cy="6465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A4B135-523F-604E-8599-5B97872BF085}"/>
              </a:ext>
            </a:extLst>
          </p:cNvPr>
          <p:cNvCxnSpPr>
            <a:cxnSpLocks/>
            <a:stCxn id="18" idx="2"/>
            <a:endCxn id="19" idx="7"/>
          </p:cNvCxnSpPr>
          <p:nvPr/>
        </p:nvCxnSpPr>
        <p:spPr>
          <a:xfrm flipH="1">
            <a:off x="5163410" y="2838562"/>
            <a:ext cx="425129" cy="465107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8140D3-DD79-9C42-B26C-9536C42B01CE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>
            <a:off x="5588539" y="2838562"/>
            <a:ext cx="509552" cy="465107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15FE14-1161-A246-A454-FC468D8AD5A9}"/>
              </a:ext>
            </a:extLst>
          </p:cNvPr>
          <p:cNvSpPr txBox="1"/>
          <p:nvPr/>
        </p:nvSpPr>
        <p:spPr>
          <a:xfrm>
            <a:off x="3514165" y="2529170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(P) talk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DB694-DC90-0B44-B2E1-7B81547B5A69}"/>
              </a:ext>
            </a:extLst>
          </p:cNvPr>
          <p:cNvSpPr txBox="1"/>
          <p:nvPr/>
        </p:nvSpPr>
        <p:spPr>
          <a:xfrm>
            <a:off x="6671875" y="2528628"/>
            <a:ext cx="182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(P) stay silent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893231-5017-FE4F-8E05-BB6446B74247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4353387" y="3870560"/>
            <a:ext cx="438253" cy="4801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90DB84-9C45-134F-8588-135774C7E1CB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809560" y="3890515"/>
            <a:ext cx="380997" cy="4674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658CAA-7F89-FC43-B7BB-BE5723D9FC48}"/>
              </a:ext>
            </a:extLst>
          </p:cNvPr>
          <p:cNvCxnSpPr>
            <a:cxnSpLocks/>
            <a:stCxn id="20" idx="4"/>
            <a:endCxn id="31" idx="0"/>
          </p:cNvCxnSpPr>
          <p:nvPr/>
        </p:nvCxnSpPr>
        <p:spPr>
          <a:xfrm flipH="1">
            <a:off x="6047716" y="3855529"/>
            <a:ext cx="354000" cy="48624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C212F3-BFB8-9644-9700-FB6B74DA5093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477107" y="3870560"/>
            <a:ext cx="407779" cy="4784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iamond 28">
            <a:extLst>
              <a:ext uri="{FF2B5EF4-FFF2-40B4-BE49-F238E27FC236}">
                <a16:creationId xmlns:a16="http://schemas.microsoft.com/office/drawing/2014/main" id="{8E875F0F-B1F7-764D-B092-B39C11C3DD55}"/>
              </a:ext>
            </a:extLst>
          </p:cNvPr>
          <p:cNvSpPr/>
          <p:nvPr/>
        </p:nvSpPr>
        <p:spPr>
          <a:xfrm>
            <a:off x="3851363" y="4350731"/>
            <a:ext cx="1004047" cy="881651"/>
          </a:xfrm>
          <a:prstGeom prst="diamond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E215BC68-F892-1545-A6E7-579268352D32}"/>
              </a:ext>
            </a:extLst>
          </p:cNvPr>
          <p:cNvSpPr/>
          <p:nvPr/>
        </p:nvSpPr>
        <p:spPr>
          <a:xfrm>
            <a:off x="4688533" y="4357972"/>
            <a:ext cx="1004047" cy="881651"/>
          </a:xfrm>
          <a:prstGeom prst="diamond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6150258-3483-5F4C-B422-AE40E1F6C0F7}"/>
              </a:ext>
            </a:extLst>
          </p:cNvPr>
          <p:cNvSpPr/>
          <p:nvPr/>
        </p:nvSpPr>
        <p:spPr>
          <a:xfrm>
            <a:off x="5545692" y="4341769"/>
            <a:ext cx="1004047" cy="881651"/>
          </a:xfrm>
          <a:prstGeom prst="diamond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-5</a:t>
            </a: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32142CC2-F997-B54B-A727-76667159465B}"/>
              </a:ext>
            </a:extLst>
          </p:cNvPr>
          <p:cNvSpPr/>
          <p:nvPr/>
        </p:nvSpPr>
        <p:spPr>
          <a:xfrm>
            <a:off x="6382862" y="4349010"/>
            <a:ext cx="1004047" cy="881651"/>
          </a:xfrm>
          <a:prstGeom prst="diamond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A62A24-7296-D642-986C-AC7C8CA820F9}"/>
              </a:ext>
            </a:extLst>
          </p:cNvPr>
          <p:cNvSpPr txBox="1"/>
          <p:nvPr/>
        </p:nvSpPr>
        <p:spPr>
          <a:xfrm>
            <a:off x="2909052" y="3521591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talks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A0551-E811-7344-9323-FAC457233FAC}"/>
              </a:ext>
            </a:extLst>
          </p:cNvPr>
          <p:cNvSpPr txBox="1"/>
          <p:nvPr/>
        </p:nvSpPr>
        <p:spPr>
          <a:xfrm>
            <a:off x="7288307" y="3587010"/>
            <a:ext cx="17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stays silent</a:t>
            </a:r>
          </a:p>
        </p:txBody>
      </p:sp>
    </p:spTree>
    <p:extLst>
      <p:ext uri="{BB962C8B-B14F-4D97-AF65-F5344CB8AC3E}">
        <p14:creationId xmlns:p14="http://schemas.microsoft.com/office/powerpoint/2010/main" val="96200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/>
          <p:nvPr/>
        </p:nvCxnSpPr>
        <p:spPr>
          <a:xfrm>
            <a:off x="5862918" y="471543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2EB25-684B-8646-85A3-A250C11DEDA1}"/>
              </a:ext>
            </a:extLst>
          </p:cNvPr>
          <p:cNvCxnSpPr/>
          <p:nvPr/>
        </p:nvCxnSpPr>
        <p:spPr>
          <a:xfrm>
            <a:off x="5862918" y="5459505"/>
            <a:ext cx="1004047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F5EFE-C42A-A445-BA36-B1D3FAE2CBBB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>
            <a:off x="10225793" y="3637326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 rot="17637797">
            <a:off x="-340069" y="4940201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74F2037C-2DD8-8941-AD40-C592C1DCAEA0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reasoning, rather than global</a:t>
            </a:r>
          </a:p>
        </p:txBody>
      </p:sp>
    </p:spTree>
    <p:extLst>
      <p:ext uri="{BB962C8B-B14F-4D97-AF65-F5344CB8AC3E}">
        <p14:creationId xmlns:p14="http://schemas.microsoft.com/office/powerpoint/2010/main" val="51950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>
            <a:cxnSpLocks/>
          </p:cNvCxnSpPr>
          <p:nvPr/>
        </p:nvCxnSpPr>
        <p:spPr>
          <a:xfrm>
            <a:off x="5091954" y="4701988"/>
            <a:ext cx="0" cy="1052814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 rot="17172209">
            <a:off x="-225177" y="4757618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>
            <a:off x="10361794" y="3582237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2BAEDA-67BA-BC43-83B5-5B52FACD981D}"/>
              </a:ext>
            </a:extLst>
          </p:cNvPr>
          <p:cNvCxnSpPr>
            <a:cxnSpLocks/>
          </p:cNvCxnSpPr>
          <p:nvPr/>
        </p:nvCxnSpPr>
        <p:spPr>
          <a:xfrm>
            <a:off x="9690848" y="4686029"/>
            <a:ext cx="0" cy="1052814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16BAE-50C0-CE4B-B219-900D541098F6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480A-844E-0345-8080-400E31B98E54}"/>
              </a:ext>
            </a:extLst>
          </p:cNvPr>
          <p:cNvCxnSpPr>
            <a:cxnSpLocks/>
          </p:cNvCxnSpPr>
          <p:nvPr/>
        </p:nvCxnSpPr>
        <p:spPr>
          <a:xfrm>
            <a:off x="5091954" y="4701988"/>
            <a:ext cx="0" cy="1052814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C123E8-325B-E24C-837B-A92818CA1836}"/>
              </a:ext>
            </a:extLst>
          </p:cNvPr>
          <p:cNvSpPr/>
          <p:nvPr/>
        </p:nvSpPr>
        <p:spPr>
          <a:xfrm>
            <a:off x="2234092" y="3444031"/>
            <a:ext cx="7723816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D3881-075E-A34A-81CB-186AFF997EE5}"/>
              </a:ext>
            </a:extLst>
          </p:cNvPr>
          <p:cNvSpPr txBox="1"/>
          <p:nvPr/>
        </p:nvSpPr>
        <p:spPr>
          <a:xfrm rot="17172209">
            <a:off x="-225177" y="4757618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Decision/action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E6F4E-430C-734D-8886-3EE8C78A03CF}"/>
              </a:ext>
            </a:extLst>
          </p:cNvPr>
          <p:cNvSpPr txBox="1"/>
          <p:nvPr/>
        </p:nvSpPr>
        <p:spPr>
          <a:xfrm>
            <a:off x="10361794" y="3582237"/>
            <a:ext cx="165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2BAEDA-67BA-BC43-83B5-5B52FACD981D}"/>
              </a:ext>
            </a:extLst>
          </p:cNvPr>
          <p:cNvCxnSpPr>
            <a:cxnSpLocks/>
          </p:cNvCxnSpPr>
          <p:nvPr/>
        </p:nvCxnSpPr>
        <p:spPr>
          <a:xfrm>
            <a:off x="9690848" y="4686029"/>
            <a:ext cx="0" cy="1052814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16BAE-50C0-CE4B-B219-900D541098F6}"/>
              </a:ext>
            </a:extLst>
          </p:cNvPr>
          <p:cNvSpPr/>
          <p:nvPr/>
        </p:nvSpPr>
        <p:spPr>
          <a:xfrm rot="16200000">
            <a:off x="-21579" y="4764835"/>
            <a:ext cx="3069574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44102-DFD9-F441-8A9C-846ADA388B41}"/>
              </a:ext>
            </a:extLst>
          </p:cNvPr>
          <p:cNvSpPr/>
          <p:nvPr/>
        </p:nvSpPr>
        <p:spPr>
          <a:xfrm>
            <a:off x="0" y="-143435"/>
            <a:ext cx="12481560" cy="7001435"/>
          </a:xfrm>
          <a:prstGeom prst="rect">
            <a:avLst/>
          </a:prstGeom>
          <a:solidFill>
            <a:schemeClr val="bg1">
              <a:alpha val="84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BFC677-36FB-A14C-A2F2-A4FA55B09939}"/>
              </a:ext>
            </a:extLst>
          </p:cNvPr>
          <p:cNvSpPr/>
          <p:nvPr/>
        </p:nvSpPr>
        <p:spPr>
          <a:xfrm>
            <a:off x="5081077" y="2045076"/>
            <a:ext cx="1014924" cy="7934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C86F00-4876-9F47-A2EF-5FA4B092A313}"/>
              </a:ext>
            </a:extLst>
          </p:cNvPr>
          <p:cNvSpPr/>
          <p:nvPr/>
        </p:nvSpPr>
        <p:spPr>
          <a:xfrm>
            <a:off x="4430395" y="3208985"/>
            <a:ext cx="858781" cy="64654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AAD9D0-815B-774D-AEAE-BB3966E1F77C}"/>
              </a:ext>
            </a:extLst>
          </p:cNvPr>
          <p:cNvSpPr/>
          <p:nvPr/>
        </p:nvSpPr>
        <p:spPr>
          <a:xfrm>
            <a:off x="5972325" y="3208985"/>
            <a:ext cx="858781" cy="64654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058E24-1237-5D44-BD62-8BAA295E590C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5163410" y="2838562"/>
            <a:ext cx="425129" cy="46510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9E9F42-DFF2-5040-B8D8-95A94083D562}"/>
              </a:ext>
            </a:extLst>
          </p:cNvPr>
          <p:cNvCxnSpPr>
            <a:cxnSpLocks/>
            <a:stCxn id="17" idx="2"/>
            <a:endCxn id="21" idx="1"/>
          </p:cNvCxnSpPr>
          <p:nvPr/>
        </p:nvCxnSpPr>
        <p:spPr>
          <a:xfrm>
            <a:off x="5588539" y="2838562"/>
            <a:ext cx="509552" cy="46510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97EA86-450F-BA4D-B8E3-C1488B2F24E4}"/>
              </a:ext>
            </a:extLst>
          </p:cNvPr>
          <p:cNvSpPr txBox="1"/>
          <p:nvPr/>
        </p:nvSpPr>
        <p:spPr>
          <a:xfrm>
            <a:off x="3514165" y="2529170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talks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B71DA-DD33-B848-BD74-C478890551AE}"/>
              </a:ext>
            </a:extLst>
          </p:cNvPr>
          <p:cNvSpPr txBox="1"/>
          <p:nvPr/>
        </p:nvSpPr>
        <p:spPr>
          <a:xfrm>
            <a:off x="6671875" y="2528628"/>
            <a:ext cx="182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 stays silent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64AA12BE-3A7F-FA4D-87B1-0F0EA6AAD4F6}"/>
              </a:ext>
            </a:extLst>
          </p:cNvPr>
          <p:cNvSpPr/>
          <p:nvPr/>
        </p:nvSpPr>
        <p:spPr>
          <a:xfrm>
            <a:off x="3851363" y="4350731"/>
            <a:ext cx="1004047" cy="88165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-10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CAE2525A-4F7E-3E45-917C-6F46E717B205}"/>
              </a:ext>
            </a:extLst>
          </p:cNvPr>
          <p:cNvSpPr/>
          <p:nvPr/>
        </p:nvSpPr>
        <p:spPr>
          <a:xfrm>
            <a:off x="4688533" y="4357972"/>
            <a:ext cx="1004047" cy="88165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-5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BCD282FA-BE7D-794C-BCD8-B96DA13E581F}"/>
              </a:ext>
            </a:extLst>
          </p:cNvPr>
          <p:cNvSpPr/>
          <p:nvPr/>
        </p:nvSpPr>
        <p:spPr>
          <a:xfrm>
            <a:off x="5545692" y="4341769"/>
            <a:ext cx="1004047" cy="88165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EAB1CEF8-54C9-BB4D-8D0E-F86B810B90C1}"/>
              </a:ext>
            </a:extLst>
          </p:cNvPr>
          <p:cNvSpPr/>
          <p:nvPr/>
        </p:nvSpPr>
        <p:spPr>
          <a:xfrm>
            <a:off x="6382862" y="4349010"/>
            <a:ext cx="1004047" cy="881651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9ABF30-F5BF-E647-A874-F3A15751F2C7}"/>
              </a:ext>
            </a:extLst>
          </p:cNvPr>
          <p:cNvSpPr txBox="1"/>
          <p:nvPr/>
        </p:nvSpPr>
        <p:spPr>
          <a:xfrm>
            <a:off x="2909052" y="3521591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talks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11EE45-A45A-9A45-A84B-97A8475E4891}"/>
              </a:ext>
            </a:extLst>
          </p:cNvPr>
          <p:cNvSpPr txBox="1"/>
          <p:nvPr/>
        </p:nvSpPr>
        <p:spPr>
          <a:xfrm>
            <a:off x="7288307" y="3587010"/>
            <a:ext cx="17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stays silent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E2DD25-92CE-AC43-876C-3812CC74E26C}"/>
              </a:ext>
            </a:extLst>
          </p:cNvPr>
          <p:cNvCxnSpPr>
            <a:cxnSpLocks/>
          </p:cNvCxnSpPr>
          <p:nvPr/>
        </p:nvCxnSpPr>
        <p:spPr>
          <a:xfrm flipH="1">
            <a:off x="4353387" y="3870560"/>
            <a:ext cx="438253" cy="4801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70587C-BF37-BE4B-8DAA-25C188655F4C}"/>
              </a:ext>
            </a:extLst>
          </p:cNvPr>
          <p:cNvCxnSpPr>
            <a:cxnSpLocks/>
          </p:cNvCxnSpPr>
          <p:nvPr/>
        </p:nvCxnSpPr>
        <p:spPr>
          <a:xfrm>
            <a:off x="4809560" y="3890515"/>
            <a:ext cx="380997" cy="4674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976234-6BA9-9D46-928F-7FB29E4A9AAE}"/>
              </a:ext>
            </a:extLst>
          </p:cNvPr>
          <p:cNvCxnSpPr>
            <a:cxnSpLocks/>
          </p:cNvCxnSpPr>
          <p:nvPr/>
        </p:nvCxnSpPr>
        <p:spPr>
          <a:xfrm flipH="1">
            <a:off x="6047716" y="3855529"/>
            <a:ext cx="354000" cy="48624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1B4D72-A939-4949-9F4C-0D8FFF689D8D}"/>
              </a:ext>
            </a:extLst>
          </p:cNvPr>
          <p:cNvCxnSpPr>
            <a:cxnSpLocks/>
          </p:cNvCxnSpPr>
          <p:nvPr/>
        </p:nvCxnSpPr>
        <p:spPr>
          <a:xfrm>
            <a:off x="6477107" y="3870560"/>
            <a:ext cx="407779" cy="4784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44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6D57C3-A659-9F4A-845B-EA43254B774C}"/>
              </a:ext>
            </a:extLst>
          </p:cNvPr>
          <p:cNvCxnSpPr/>
          <p:nvPr/>
        </p:nvCxnSpPr>
        <p:spPr>
          <a:xfrm>
            <a:off x="5952565" y="4700969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B345F11-0F53-BD4E-8A61-4ABBF130C0C1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404DB21-7CF9-C244-AD37-DE505563F3FB}"/>
              </a:ext>
            </a:extLst>
          </p:cNvPr>
          <p:cNvCxnSpPr>
            <a:cxnSpLocks/>
            <a:stCxn id="11" idx="7"/>
            <a:endCxn id="11" idx="2"/>
          </p:cNvCxnSpPr>
          <p:nvPr/>
        </p:nvCxnSpPr>
        <p:spPr>
          <a:xfrm rot="16200000" flipH="1" flipV="1">
            <a:off x="5713687" y="4532784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1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345F11-0F53-BD4E-8A61-4ABBF130C0C1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0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96391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C567E7-E65C-484F-87E9-9191C8D3C1E1}"/>
              </a:ext>
            </a:extLst>
          </p:cNvPr>
          <p:cNvCxnSpPr/>
          <p:nvPr/>
        </p:nvCxnSpPr>
        <p:spPr>
          <a:xfrm>
            <a:off x="5952565" y="5597437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546846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EC4DDF2-5B13-C84A-92CD-F9CE532F04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5429246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8D442B7-D561-BA41-B154-D12ABC415AD5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Decision Theory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355105"/>
            <a:ext cx="5544067" cy="5288202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We can express taking actions in a world with uncertainty via </a:t>
            </a:r>
            <a:r>
              <a:rPr lang="en-US" sz="2000" i="1" dirty="0"/>
              <a:t>decision trees</a:t>
            </a: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dirty="0"/>
              <a:t>Decisions trees are temporally-ordered nodes where each level corresponds to alternating: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 nodes – </a:t>
            </a:r>
            <a:r>
              <a:rPr lang="en-US" dirty="0"/>
              <a:t>state of the system; outgoing edges represent different actions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Chance nodes – </a:t>
            </a:r>
            <a:r>
              <a:rPr lang="en-US" dirty="0"/>
              <a:t>probability distributions over outcomes; outgoing edges represent reachable states with some probability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Reward nodes </a:t>
            </a:r>
            <a:r>
              <a:rPr lang="en-US" dirty="0"/>
              <a:t>– utility obtained from following the path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48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3660780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7883156" y="496391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546846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0A4DDD-5E7D-D843-876D-F534667237B4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4180733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4055293" y="408332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C567E7-E65C-484F-87E9-9191C8D3C1E1}"/>
              </a:ext>
            </a:extLst>
          </p:cNvPr>
          <p:cNvCxnSpPr>
            <a:cxnSpLocks/>
          </p:cNvCxnSpPr>
          <p:nvPr/>
        </p:nvCxnSpPr>
        <p:spPr>
          <a:xfrm>
            <a:off x="5830824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EC4DDF2-5B13-C84A-92CD-F9CE532F04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92D265A-9906-044D-B67C-EDC32677B5DD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4180733" y="497157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4055293" y="4083329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BDF4F2-6BDC-2245-9200-F12CD56DE9E2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8453424" y="505126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8330079" y="40857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C567E7-E65C-484F-87E9-9191C8D3C1E1}"/>
              </a:ext>
            </a:extLst>
          </p:cNvPr>
          <p:cNvCxnSpPr>
            <a:cxnSpLocks/>
          </p:cNvCxnSpPr>
          <p:nvPr/>
        </p:nvCxnSpPr>
        <p:spPr>
          <a:xfrm>
            <a:off x="9703567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9502578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EC4DDF2-5B13-C84A-92CD-F9CE532F047A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586430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8C53E92-05D9-8D48-94AC-A6F4A22C0038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EFDD8F-3A9A-B54F-BC0A-67CED99E2D1E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8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D01626-107A-9049-B87E-7545837FA303}"/>
              </a:ext>
            </a:extLst>
          </p:cNvPr>
          <p:cNvSpPr/>
          <p:nvPr/>
        </p:nvSpPr>
        <p:spPr>
          <a:xfrm>
            <a:off x="8453424" y="5051261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DEECD-3543-AA4E-8CE5-197117230173}"/>
              </a:ext>
            </a:extLst>
          </p:cNvPr>
          <p:cNvSpPr/>
          <p:nvPr/>
        </p:nvSpPr>
        <p:spPr>
          <a:xfrm>
            <a:off x="8330079" y="40857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D2F6DF-9610-5440-9002-C13DC911C0B8}"/>
              </a:ext>
            </a:extLst>
          </p:cNvPr>
          <p:cNvSpPr/>
          <p:nvPr/>
        </p:nvSpPr>
        <p:spPr>
          <a:xfrm>
            <a:off x="9502578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E16BE7-6C2F-1E4A-92C8-C60395655989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7EEACF-4830-B74E-BDE2-C8BA5478E6E6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5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30130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02CD9E-D103-4442-9CF1-74E10394BE4C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2A4D4-EAB9-8A49-A8AE-FC55091996C3}"/>
              </a:ext>
            </a:extLst>
          </p:cNvPr>
          <p:cNvSpPr/>
          <p:nvPr/>
        </p:nvSpPr>
        <p:spPr>
          <a:xfrm>
            <a:off x="942011" y="439616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E46021-C898-8B40-A0C6-CC19A14296A0}"/>
              </a:ext>
            </a:extLst>
          </p:cNvPr>
          <p:cNvSpPr/>
          <p:nvPr/>
        </p:nvSpPr>
        <p:spPr>
          <a:xfrm>
            <a:off x="2048689" y="4121626"/>
            <a:ext cx="4190746" cy="9296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BE69E-FDA2-C64B-8830-D313DF4E2409}"/>
              </a:ext>
            </a:extLst>
          </p:cNvPr>
          <p:cNvSpPr txBox="1"/>
          <p:nvPr/>
        </p:nvSpPr>
        <p:spPr>
          <a:xfrm>
            <a:off x="3585881" y="6266789"/>
            <a:ext cx="554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as globally optimal case for both utility functions</a:t>
            </a:r>
          </a:p>
        </p:txBody>
      </p:sp>
    </p:spTree>
    <p:extLst>
      <p:ext uri="{BB962C8B-B14F-4D97-AF65-F5344CB8AC3E}">
        <p14:creationId xmlns:p14="http://schemas.microsoft.com/office/powerpoint/2010/main" val="310253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55322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globally  optimal for collective utility?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E75858E6-E357-A345-AF02-5E051A00CF68}"/>
              </a:ext>
            </a:extLst>
          </p:cNvPr>
          <p:cNvSpPr/>
          <p:nvPr/>
        </p:nvSpPr>
        <p:spPr>
          <a:xfrm>
            <a:off x="8408894" y="1039906"/>
            <a:ext cx="2814918" cy="23890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Consider a different payoff matrix</a:t>
            </a:r>
          </a:p>
        </p:txBody>
      </p:sp>
    </p:spTree>
    <p:extLst>
      <p:ext uri="{BB962C8B-B14F-4D97-AF65-F5344CB8AC3E}">
        <p14:creationId xmlns:p14="http://schemas.microsoft.com/office/powerpoint/2010/main" val="296028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81011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-15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-15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AA728-40A2-C243-87FC-B1D28B8494D8}"/>
              </a:ext>
            </a:extLst>
          </p:cNvPr>
          <p:cNvSpPr/>
          <p:nvPr/>
        </p:nvSpPr>
        <p:spPr>
          <a:xfrm>
            <a:off x="2478685" y="4121626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35BA0-846D-5C4E-9C8B-7790C2DECC44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globally  optimal for collective utility?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668251-3DB4-B644-91C2-0C3FE418E036}"/>
              </a:ext>
            </a:extLst>
          </p:cNvPr>
          <p:cNvSpPr/>
          <p:nvPr/>
        </p:nvSpPr>
        <p:spPr>
          <a:xfrm>
            <a:off x="3406588" y="3404388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F734EC-0E41-744A-A573-E9CC56CA8A90}"/>
              </a:ext>
            </a:extLst>
          </p:cNvPr>
          <p:cNvSpPr/>
          <p:nvPr/>
        </p:nvSpPr>
        <p:spPr>
          <a:xfrm>
            <a:off x="942011" y="439616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974543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endParaRPr lang="en-US" sz="2400" dirty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globally optimal for individual utility for P?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ABBCF-6551-1A44-8736-43A19DFEB297}"/>
              </a:ext>
            </a:extLst>
          </p:cNvPr>
          <p:cNvSpPr/>
          <p:nvPr/>
        </p:nvSpPr>
        <p:spPr>
          <a:xfrm>
            <a:off x="6630065" y="4128453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161F440-3574-AB45-BFBF-101AFCF6AEA1}"/>
              </a:ext>
            </a:extLst>
          </p:cNvPr>
          <p:cNvSpPr/>
          <p:nvPr/>
        </p:nvSpPr>
        <p:spPr>
          <a:xfrm>
            <a:off x="8408894" y="1039906"/>
            <a:ext cx="2814918" cy="23890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Assume Q uses collective utility, but P uses individual utility…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C31F46-53BC-3B42-88F6-752020B415A5}"/>
              </a:ext>
            </a:extLst>
          </p:cNvPr>
          <p:cNvSpPr/>
          <p:nvPr/>
        </p:nvSpPr>
        <p:spPr>
          <a:xfrm>
            <a:off x="942011" y="439616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898286-0D96-A246-93A8-B31EBE9E09DD}"/>
              </a:ext>
            </a:extLst>
          </p:cNvPr>
          <p:cNvSpPr/>
          <p:nvPr/>
        </p:nvSpPr>
        <p:spPr>
          <a:xfrm>
            <a:off x="8063837" y="3385881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9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53981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-15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globally optimal for individual utility?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ABBCF-6551-1A44-8736-43A19DFEB297}"/>
              </a:ext>
            </a:extLst>
          </p:cNvPr>
          <p:cNvSpPr/>
          <p:nvPr/>
        </p:nvSpPr>
        <p:spPr>
          <a:xfrm>
            <a:off x="2509858" y="5038020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642A81-C1F9-D348-8DF7-4818F2F735EE}"/>
              </a:ext>
            </a:extLst>
          </p:cNvPr>
          <p:cNvSpPr/>
          <p:nvPr/>
        </p:nvSpPr>
        <p:spPr>
          <a:xfrm>
            <a:off x="8063837" y="3385881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F5A1579-83F6-E54D-95E7-2A0E4E1D0318}"/>
              </a:ext>
            </a:extLst>
          </p:cNvPr>
          <p:cNvSpPr/>
          <p:nvPr/>
        </p:nvSpPr>
        <p:spPr>
          <a:xfrm>
            <a:off x="8386567" y="89965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if Q knows P’s utility function and decides to mimic?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76D8F5-D125-D84F-9E2F-8DDC93452F1C}"/>
              </a:ext>
            </a:extLst>
          </p:cNvPr>
          <p:cNvSpPr/>
          <p:nvPr/>
        </p:nvSpPr>
        <p:spPr>
          <a:xfrm>
            <a:off x="956678" y="549735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DAA1E8-A7DF-5F41-AE83-19EC48B00950}"/>
              </a:ext>
            </a:extLst>
          </p:cNvPr>
          <p:cNvSpPr txBox="1">
            <a:spLocks/>
          </p:cNvSpPr>
          <p:nvPr/>
        </p:nvSpPr>
        <p:spPr>
          <a:xfrm>
            <a:off x="6316238" y="4899079"/>
            <a:ext cx="5617711" cy="86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Sum of the utility of actions taken.</a:t>
            </a:r>
          </a:p>
        </p:txBody>
      </p:sp>
    </p:spTree>
    <p:extLst>
      <p:ext uri="{BB962C8B-B14F-4D97-AF65-F5344CB8AC3E}">
        <p14:creationId xmlns:p14="http://schemas.microsoft.com/office/powerpoint/2010/main" val="183089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-15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 -10</a:t>
                      </a:r>
                    </a:p>
                    <a:p>
                      <a:pPr algn="ctr"/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56CA6-464B-3946-9FB1-A9A3910EEEAC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Still globally optimal for individual utility?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DABBCF-6551-1A44-8736-43A19DFEB297}"/>
              </a:ext>
            </a:extLst>
          </p:cNvPr>
          <p:cNvSpPr/>
          <p:nvPr/>
        </p:nvSpPr>
        <p:spPr>
          <a:xfrm>
            <a:off x="2509858" y="5038020"/>
            <a:ext cx="3190275" cy="6117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642A81-C1F9-D348-8DF7-4818F2F735EE}"/>
              </a:ext>
            </a:extLst>
          </p:cNvPr>
          <p:cNvSpPr/>
          <p:nvPr/>
        </p:nvSpPr>
        <p:spPr>
          <a:xfrm>
            <a:off x="8063837" y="3385881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76D8F5-D125-D84F-9E2F-8DDC93452F1C}"/>
              </a:ext>
            </a:extLst>
          </p:cNvPr>
          <p:cNvSpPr/>
          <p:nvPr/>
        </p:nvSpPr>
        <p:spPr>
          <a:xfrm>
            <a:off x="956678" y="549735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0224F900-9583-324E-BA41-2A934C0440E2}"/>
              </a:ext>
            </a:extLst>
          </p:cNvPr>
          <p:cNvSpPr/>
          <p:nvPr/>
        </p:nvSpPr>
        <p:spPr>
          <a:xfrm>
            <a:off x="8386567" y="89965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if Q knows P’s utility function and decides to mimic?</a:t>
            </a:r>
          </a:p>
        </p:txBody>
      </p:sp>
    </p:spTree>
    <p:extLst>
      <p:ext uri="{BB962C8B-B14F-4D97-AF65-F5344CB8AC3E}">
        <p14:creationId xmlns:p14="http://schemas.microsoft.com/office/powerpoint/2010/main" val="79743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6899B9-2644-EC45-9D3A-B74C2F1706E4}"/>
              </a:ext>
            </a:extLst>
          </p:cNvPr>
          <p:cNvSpPr/>
          <p:nvPr/>
        </p:nvSpPr>
        <p:spPr>
          <a:xfrm>
            <a:off x="8063837" y="3385881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96E07-8216-ED47-A66C-D8B6A50B9685}"/>
              </a:ext>
            </a:extLst>
          </p:cNvPr>
          <p:cNvSpPr/>
          <p:nvPr/>
        </p:nvSpPr>
        <p:spPr>
          <a:xfrm>
            <a:off x="956678" y="549735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A5BEE-B121-6B45-A982-9F6BC2CD4159}"/>
              </a:ext>
            </a:extLst>
          </p:cNvPr>
          <p:cNvSpPr/>
          <p:nvPr/>
        </p:nvSpPr>
        <p:spPr>
          <a:xfrm>
            <a:off x="6233459" y="5071837"/>
            <a:ext cx="4201459" cy="9546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4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98163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-15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-15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-20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6899B9-2644-EC45-9D3A-B74C2F1706E4}"/>
              </a:ext>
            </a:extLst>
          </p:cNvPr>
          <p:cNvSpPr/>
          <p:nvPr/>
        </p:nvSpPr>
        <p:spPr>
          <a:xfrm>
            <a:off x="8063837" y="3385881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96E07-8216-ED47-A66C-D8B6A50B9685}"/>
              </a:ext>
            </a:extLst>
          </p:cNvPr>
          <p:cNvSpPr/>
          <p:nvPr/>
        </p:nvSpPr>
        <p:spPr>
          <a:xfrm>
            <a:off x="956678" y="5497359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A5BEE-B121-6B45-A982-9F6BC2CD4159}"/>
              </a:ext>
            </a:extLst>
          </p:cNvPr>
          <p:cNvSpPr/>
          <p:nvPr/>
        </p:nvSpPr>
        <p:spPr>
          <a:xfrm>
            <a:off x="6233459" y="5071837"/>
            <a:ext cx="4201459" cy="9546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5EEFA-3302-2B4E-8739-A035206C0824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Worst possible global outcome!</a:t>
            </a:r>
          </a:p>
        </p:txBody>
      </p:sp>
    </p:spTree>
    <p:extLst>
      <p:ext uri="{BB962C8B-B14F-4D97-AF65-F5344CB8AC3E}">
        <p14:creationId xmlns:p14="http://schemas.microsoft.com/office/powerpoint/2010/main" val="283591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28007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BBA217-B973-E449-871E-3B7253BA1F94}"/>
              </a:ext>
            </a:extLst>
          </p:cNvPr>
          <p:cNvCxnSpPr/>
          <p:nvPr/>
        </p:nvCxnSpPr>
        <p:spPr>
          <a:xfrm>
            <a:off x="5952565" y="4700969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5629835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4E645D7-B237-DE46-A1A1-50A9C5E20069}"/>
              </a:ext>
            </a:extLst>
          </p:cNvPr>
          <p:cNvCxnSpPr>
            <a:cxnSpLocks/>
            <a:stCxn id="11" idx="7"/>
            <a:endCxn id="11" idx="2"/>
          </p:cNvCxnSpPr>
          <p:nvPr/>
        </p:nvCxnSpPr>
        <p:spPr>
          <a:xfrm rot="16200000" flipH="1" flipV="1">
            <a:off x="5713687" y="4532784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943188E-8F72-3743-B679-B8BFBAD9248F}"/>
              </a:ext>
            </a:extLst>
          </p:cNvPr>
          <p:cNvSpPr/>
          <p:nvPr/>
        </p:nvSpPr>
        <p:spPr>
          <a:xfrm>
            <a:off x="8211671" y="1147482"/>
            <a:ext cx="3567953" cy="22815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 reasoning, rather than global</a:t>
            </a:r>
          </a:p>
        </p:txBody>
      </p:sp>
    </p:spTree>
    <p:extLst>
      <p:ext uri="{BB962C8B-B14F-4D97-AF65-F5344CB8AC3E}">
        <p14:creationId xmlns:p14="http://schemas.microsoft.com/office/powerpoint/2010/main" val="1952387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660780" y="4075108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83156" y="4067443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F1F067-48BA-2F44-8CF9-72F122176CBA}"/>
              </a:ext>
            </a:extLst>
          </p:cNvPr>
          <p:cNvCxnSpPr/>
          <p:nvPr/>
        </p:nvCxnSpPr>
        <p:spPr>
          <a:xfrm>
            <a:off x="5952565" y="5722942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5629835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BE1DF81-1FF9-F147-89DD-A077AEA17952}"/>
              </a:ext>
            </a:extLst>
          </p:cNvPr>
          <p:cNvCxnSpPr>
            <a:cxnSpLocks/>
            <a:stCxn id="16" idx="7"/>
            <a:endCxn id="16" idx="2"/>
          </p:cNvCxnSpPr>
          <p:nvPr/>
        </p:nvCxnSpPr>
        <p:spPr>
          <a:xfrm rot="16200000" flipH="1" flipV="1">
            <a:off x="5713687" y="5554757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92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732496" y="4917786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11440" y="4945982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F1F067-48BA-2F44-8CF9-72F122176CBA}"/>
              </a:ext>
            </a:extLst>
          </p:cNvPr>
          <p:cNvCxnSpPr/>
          <p:nvPr/>
        </p:nvCxnSpPr>
        <p:spPr>
          <a:xfrm>
            <a:off x="5952565" y="5722942"/>
            <a:ext cx="73510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5629835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BE1DF81-1FF9-F147-89DD-A077AEA17952}"/>
              </a:ext>
            </a:extLst>
          </p:cNvPr>
          <p:cNvCxnSpPr>
            <a:cxnSpLocks/>
            <a:stCxn id="16" idx="7"/>
            <a:endCxn id="16" idx="2"/>
          </p:cNvCxnSpPr>
          <p:nvPr/>
        </p:nvCxnSpPr>
        <p:spPr>
          <a:xfrm rot="16200000" flipH="1" flipV="1">
            <a:off x="5713687" y="5554757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60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4AB56-C21A-6348-BE4A-FDD169A6EAC3}"/>
              </a:ext>
            </a:extLst>
          </p:cNvPr>
          <p:cNvSpPr/>
          <p:nvPr/>
        </p:nvSpPr>
        <p:spPr>
          <a:xfrm>
            <a:off x="3732496" y="4917786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BB663-62B9-674F-8B98-73AC17E60A60}"/>
              </a:ext>
            </a:extLst>
          </p:cNvPr>
          <p:cNvSpPr/>
          <p:nvPr/>
        </p:nvSpPr>
        <p:spPr>
          <a:xfrm>
            <a:off x="7811440" y="4945982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6849031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50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101846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48818A-7890-B740-B996-5E6415616F9A}"/>
              </a:ext>
            </a:extLst>
          </p:cNvPr>
          <p:cNvCxnSpPr>
            <a:cxnSpLocks/>
          </p:cNvCxnSpPr>
          <p:nvPr/>
        </p:nvCxnSpPr>
        <p:spPr>
          <a:xfrm>
            <a:off x="5830824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43FBD5E-6540-0D49-A5B9-9CEAD2C44C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4145776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4145775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84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44015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4145776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4145775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0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060523"/>
              </p:ext>
            </p:extLst>
          </p:nvPr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8359185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8359184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1AC2FD-F1DE-C24D-8905-3271F0D11109}"/>
              </a:ext>
            </a:extLst>
          </p:cNvPr>
          <p:cNvCxnSpPr>
            <a:cxnSpLocks/>
          </p:cNvCxnSpPr>
          <p:nvPr/>
        </p:nvCxnSpPr>
        <p:spPr>
          <a:xfrm>
            <a:off x="9524280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DA74F9-D004-8449-A221-18F6311DD10F}"/>
              </a:ext>
            </a:extLst>
          </p:cNvPr>
          <p:cNvSpPr/>
          <p:nvPr/>
        </p:nvSpPr>
        <p:spPr>
          <a:xfrm>
            <a:off x="9323291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DC5A00A-56D4-1B42-ADBA-661FB58DA6F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400615" y="462242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30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Recap: Comparing actions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038B62-0E97-4F49-9D5C-631D33F6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073" y="3319793"/>
            <a:ext cx="5617711" cy="86360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200" dirty="0"/>
              <a:t>Probability mass function – over all sources of uncertainty associated with this action.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DAA1E8-A7DF-5F41-AE83-19EC48B00950}"/>
              </a:ext>
            </a:extLst>
          </p:cNvPr>
          <p:cNvSpPr txBox="1">
            <a:spLocks/>
          </p:cNvSpPr>
          <p:nvPr/>
        </p:nvSpPr>
        <p:spPr>
          <a:xfrm>
            <a:off x="6316238" y="4374777"/>
            <a:ext cx="5617711" cy="1936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Utility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Basic actions: reward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Actions with subsequent actions with uncertain outcomes: EU of those actions</a:t>
            </a:r>
          </a:p>
        </p:txBody>
      </p:sp>
    </p:spTree>
    <p:extLst>
      <p:ext uri="{BB962C8B-B14F-4D97-AF65-F5344CB8AC3E}">
        <p14:creationId xmlns:p14="http://schemas.microsoft.com/office/powerpoint/2010/main" val="12920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8359185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8359184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DA74F9-D004-8449-A221-18F6311DD10F}"/>
              </a:ext>
            </a:extLst>
          </p:cNvPr>
          <p:cNvSpPr/>
          <p:nvPr/>
        </p:nvSpPr>
        <p:spPr>
          <a:xfrm>
            <a:off x="9277750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70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914400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8359185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8359184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914400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6096000" y="5030146"/>
            <a:ext cx="4338918" cy="100690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6DFB8-1F18-844C-9842-23D4C64F0ECB}"/>
              </a:ext>
            </a:extLst>
          </p:cNvPr>
          <p:cNvSpPr txBox="1"/>
          <p:nvPr/>
        </p:nvSpPr>
        <p:spPr>
          <a:xfrm>
            <a:off x="3854824" y="6266789"/>
            <a:ext cx="521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result!</a:t>
            </a:r>
          </a:p>
        </p:txBody>
      </p:sp>
    </p:spTree>
    <p:extLst>
      <p:ext uri="{BB962C8B-B14F-4D97-AF65-F5344CB8AC3E}">
        <p14:creationId xmlns:p14="http://schemas.microsoft.com/office/powerpoint/2010/main" val="3415654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5307101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522B1-CE3D-6C40-B50B-91D771895A17}"/>
              </a:ext>
            </a:extLst>
          </p:cNvPr>
          <p:cNvSpPr/>
          <p:nvPr/>
        </p:nvSpPr>
        <p:spPr>
          <a:xfrm>
            <a:off x="8359185" y="4091120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AB3C0-CD24-614A-A16A-C48C1A240E67}"/>
              </a:ext>
            </a:extLst>
          </p:cNvPr>
          <p:cNvSpPr/>
          <p:nvPr/>
        </p:nvSpPr>
        <p:spPr>
          <a:xfrm>
            <a:off x="8359184" y="5030147"/>
            <a:ext cx="518793" cy="7043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1AC2FD-F1DE-C24D-8905-3271F0D11109}"/>
              </a:ext>
            </a:extLst>
          </p:cNvPr>
          <p:cNvCxnSpPr>
            <a:cxnSpLocks/>
          </p:cNvCxnSpPr>
          <p:nvPr/>
        </p:nvCxnSpPr>
        <p:spPr>
          <a:xfrm>
            <a:off x="9524280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6DA74F9-D004-8449-A221-18F6311DD10F}"/>
              </a:ext>
            </a:extLst>
          </p:cNvPr>
          <p:cNvSpPr/>
          <p:nvPr/>
        </p:nvSpPr>
        <p:spPr>
          <a:xfrm>
            <a:off x="9323291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63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8122022" y="3377927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48818A-7890-B740-B996-5E6415616F9A}"/>
              </a:ext>
            </a:extLst>
          </p:cNvPr>
          <p:cNvCxnSpPr>
            <a:cxnSpLocks/>
          </p:cNvCxnSpPr>
          <p:nvPr/>
        </p:nvCxnSpPr>
        <p:spPr>
          <a:xfrm>
            <a:off x="5830824" y="4837441"/>
            <a:ext cx="0" cy="74887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30C43F-337F-5841-B630-E1AD15396B55}"/>
              </a:ext>
            </a:extLst>
          </p:cNvPr>
          <p:cNvSpPr/>
          <p:nvPr/>
        </p:nvSpPr>
        <p:spPr>
          <a:xfrm>
            <a:off x="5629835" y="4554067"/>
            <a:ext cx="322730" cy="3048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43FBD5E-6540-0D49-A5B9-9CEAD2C44CB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13687" y="4514845"/>
            <a:ext cx="107763" cy="275467"/>
          </a:xfrm>
          <a:prstGeom prst="curvedConnector4">
            <a:avLst>
              <a:gd name="adj1" fmla="val -253554"/>
              <a:gd name="adj2" fmla="val 182986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07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Prisoner’s Dilemma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15451"/>
            <a:ext cx="10515600" cy="4351338"/>
          </a:xfrm>
        </p:spPr>
        <p:txBody>
          <a:bodyPr/>
          <a:lstStyle/>
          <a:p>
            <a:r>
              <a:rPr lang="en-US" sz="2000" dirty="0"/>
              <a:t>You and an accomplice have been arrested for a crime and separated for interrogation. You have the choice of whether or not to confess and each action is associated with a cost. You don’t know how your accomplice will act. What do you do?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5753F03-976E-A342-8F91-C5F06D96CD7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17144"/>
          <a:ext cx="8402918" cy="190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459">
                  <a:extLst>
                    <a:ext uri="{9D8B030D-6E8A-4147-A177-3AD203B41FA5}">
                      <a16:colId xmlns:a16="http://schemas.microsoft.com/office/drawing/2014/main" val="3565008137"/>
                    </a:ext>
                  </a:extLst>
                </a:gridCol>
                <a:gridCol w="4201459">
                  <a:extLst>
                    <a:ext uri="{9D8B030D-6E8A-4147-A177-3AD203B41FA5}">
                      <a16:colId xmlns:a16="http://schemas.microsoft.com/office/drawing/2014/main" val="1757095537"/>
                    </a:ext>
                  </a:extLst>
                </a:gridCol>
              </a:tblGrid>
              <a:tr h="9546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-2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-5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32918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-5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 (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-10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-10</a:t>
                      </a:r>
                      <a:r>
                        <a:rPr lang="en-US" sz="2400" dirty="0"/>
                        <a:t>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27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6B91FC-A670-354B-BA23-21C3EF28A6A6}"/>
              </a:ext>
            </a:extLst>
          </p:cNvPr>
          <p:cNvSpPr txBox="1"/>
          <p:nvPr/>
        </p:nvSpPr>
        <p:spPr>
          <a:xfrm>
            <a:off x="3075614" y="3676830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silent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B920-081F-D04F-A782-43EF03C113AD}"/>
              </a:ext>
            </a:extLst>
          </p:cNvPr>
          <p:cNvSpPr txBox="1"/>
          <p:nvPr/>
        </p:nvSpPr>
        <p:spPr>
          <a:xfrm>
            <a:off x="7753750" y="3676830"/>
            <a:ext cx="168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 </a:t>
            </a:r>
            <a:r>
              <a:rPr lang="en-US" sz="2000" dirty="0"/>
              <a:t>talks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2F687-22F7-0B42-A899-CD0DDF9835B7}"/>
              </a:ext>
            </a:extLst>
          </p:cNvPr>
          <p:cNvSpPr txBox="1"/>
          <p:nvPr/>
        </p:nvSpPr>
        <p:spPr>
          <a:xfrm rot="16200000">
            <a:off x="382651" y="4727031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talks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2EE9F-DB94-2146-A65D-4686D43972F1}"/>
              </a:ext>
            </a:extLst>
          </p:cNvPr>
          <p:cNvSpPr txBox="1"/>
          <p:nvPr/>
        </p:nvSpPr>
        <p:spPr>
          <a:xfrm rot="16200000">
            <a:off x="351478" y="3676829"/>
            <a:ext cx="2348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Q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silent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FE0CD7-372F-AB4F-B432-B682B7FA550E}"/>
              </a:ext>
            </a:extLst>
          </p:cNvPr>
          <p:cNvSpPr/>
          <p:nvPr/>
        </p:nvSpPr>
        <p:spPr>
          <a:xfrm>
            <a:off x="6849034" y="4572000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3B39E4-79B9-5240-BC3C-93F4A1EE4472}"/>
              </a:ext>
            </a:extLst>
          </p:cNvPr>
          <p:cNvSpPr/>
          <p:nvPr/>
        </p:nvSpPr>
        <p:spPr>
          <a:xfrm>
            <a:off x="5450539" y="5593973"/>
            <a:ext cx="32273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32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E04A0C-00F2-7A4D-97C2-DC5BC7DC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BC6B5B-CA97-F544-A025-D7F1EB3277DF}"/>
              </a:ext>
            </a:extLst>
          </p:cNvPr>
          <p:cNvSpPr/>
          <p:nvPr/>
        </p:nvSpPr>
        <p:spPr>
          <a:xfrm>
            <a:off x="7942728" y="197222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E04A0C-00F2-7A4D-97C2-DC5BC7DC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/>
              <p:nvPr/>
            </p:nvSpPr>
            <p:spPr>
              <a:xfrm>
                <a:off x="708216" y="4927463"/>
                <a:ext cx="8337176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𝑟𝑒𝑝𝑎𝑖𝑟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CA07AC-2BFF-2540-868D-D2A388F3F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6" y="4927463"/>
                <a:ext cx="8337176" cy="40498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B733A7-39D2-6046-B3C8-29CDAE6B1642}"/>
                  </a:ext>
                </a:extLst>
              </p:cNvPr>
              <p:cNvSpPr txBox="1"/>
              <p:nvPr/>
            </p:nvSpPr>
            <p:spPr>
              <a:xfrm>
                <a:off x="708216" y="5346679"/>
                <a:ext cx="8337176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+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𝑟𝑒𝑝𝑎𝑖𝑟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B733A7-39D2-6046-B3C8-29CDAE6B1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6" y="5346679"/>
                <a:ext cx="8337176" cy="404983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loud 2">
            <a:extLst>
              <a:ext uri="{FF2B5EF4-FFF2-40B4-BE49-F238E27FC236}">
                <a16:creationId xmlns:a16="http://schemas.microsoft.com/office/drawing/2014/main" id="{2438F456-A5EB-0A49-9D7E-7E0AFC1ED8D2}"/>
              </a:ext>
            </a:extLst>
          </p:cNvPr>
          <p:cNvSpPr/>
          <p:nvPr/>
        </p:nvSpPr>
        <p:spPr>
          <a:xfrm>
            <a:off x="8982635" y="4446511"/>
            <a:ext cx="2757368" cy="1882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the car with the higher EU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D130A-1B4B-774F-AFF6-85C90646EF01}"/>
              </a:ext>
            </a:extLst>
          </p:cNvPr>
          <p:cNvSpPr/>
          <p:nvPr/>
        </p:nvSpPr>
        <p:spPr>
          <a:xfrm>
            <a:off x="8857127" y="1416418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7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00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FC2B9D-1D38-EA4F-96AE-26E8B1BF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69" y="-50276"/>
            <a:ext cx="9947062" cy="48756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5C0A8D-EB35-D842-9206-A06E663D2942}"/>
              </a:ext>
            </a:extLst>
          </p:cNvPr>
          <p:cNvSpPr/>
          <p:nvPr/>
        </p:nvSpPr>
        <p:spPr>
          <a:xfrm>
            <a:off x="3119725" y="197222"/>
            <a:ext cx="1703295" cy="657465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85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19649</TotalTime>
  <Words>4643</Words>
  <Application>Microsoft Macintosh PowerPoint</Application>
  <PresentationFormat>Widescreen</PresentationFormat>
  <Paragraphs>584</Paragraphs>
  <Slides>65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Logistics</vt:lpstr>
      <vt:lpstr>Recap: Decision Theory </vt:lpstr>
      <vt:lpstr>Recap: Maximize expected utility</vt:lpstr>
      <vt:lpstr>Recap: Comparing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Context: single decision</vt:lpstr>
      <vt:lpstr>When uncertainty comes from another agent’s actions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  <vt:lpstr>Example: Prisoner’s Dilemma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184</cp:revision>
  <cp:lastPrinted>2022-03-25T11:06:44Z</cp:lastPrinted>
  <dcterms:created xsi:type="dcterms:W3CDTF">2021-08-30T08:24:49Z</dcterms:created>
  <dcterms:modified xsi:type="dcterms:W3CDTF">2022-03-30T12:10:41Z</dcterms:modified>
</cp:coreProperties>
</file>